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6" r:id="rId3"/>
    <p:sldId id="267" r:id="rId4"/>
    <p:sldId id="268" r:id="rId5"/>
    <p:sldId id="269" r:id="rId6"/>
    <p:sldId id="270" r:id="rId7"/>
    <p:sldId id="258" r:id="rId8"/>
    <p:sldId id="259" r:id="rId9"/>
    <p:sldId id="271" r:id="rId10"/>
    <p:sldId id="272" r:id="rId11"/>
    <p:sldId id="260" r:id="rId12"/>
    <p:sldId id="261" r:id="rId13"/>
    <p:sldId id="262" r:id="rId14"/>
    <p:sldId id="263" r:id="rId15"/>
    <p:sldId id="264" r:id="rId16"/>
    <p:sldId id="273" r:id="rId17"/>
    <p:sldId id="265" r:id="rId18"/>
    <p:sldId id="274" r:id="rId19"/>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9" d="100"/>
          <a:sy n="119" d="100"/>
        </p:scale>
        <p:origin x="-140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A809F-E5E1-BE4D-B50E-FE6B5C3FF862}" type="datetimeFigureOut">
              <a:rPr lang="nb-NO" smtClean="0"/>
              <a:t>05.03.2015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8A189-6E1E-6B46-B5E4-C8B3CCC66A9D}" type="slidenum">
              <a:rPr lang="nb-NO" smtClean="0"/>
              <a:t>‹nr.›</a:t>
            </a:fld>
            <a:endParaRPr lang="nb-NO"/>
          </a:p>
        </p:txBody>
      </p:sp>
    </p:spTree>
    <p:extLst>
      <p:ext uri="{BB962C8B-B14F-4D97-AF65-F5344CB8AC3E}">
        <p14:creationId xmlns:p14="http://schemas.microsoft.com/office/powerpoint/2010/main" val="1294729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69D570AB-38FE-46F7-A010-E4D02B508CE9}" type="slidenum">
              <a:rPr lang="nb-NO" smtClean="0"/>
              <a:pPr>
                <a:defRPr/>
              </a:pPr>
              <a:t>7</a:t>
            </a:fld>
            <a:endParaRPr lang="nb-NO"/>
          </a:p>
        </p:txBody>
      </p:sp>
    </p:spTree>
    <p:extLst>
      <p:ext uri="{BB962C8B-B14F-4D97-AF65-F5344CB8AC3E}">
        <p14:creationId xmlns:p14="http://schemas.microsoft.com/office/powerpoint/2010/main" val="351392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purpose of this systematic review was to summarize the effects of task sharing for some selected procedures in hospitals. For four of the six procedures, we </a:t>
            </a:r>
            <a:r>
              <a:rPr lang="en-US" sz="1200" b="0" i="0" u="none" strike="noStrike" kern="1200" baseline="0" dirty="0" smtClean="0">
                <a:solidFill>
                  <a:srgbClr val="FF0000"/>
                </a:solidFill>
                <a:latin typeface="Arial" charset="0"/>
                <a:ea typeface="+mn-ea"/>
                <a:cs typeface="+mn-cs"/>
              </a:rPr>
              <a:t>found no evidence </a:t>
            </a:r>
            <a:r>
              <a:rPr lang="en-US" sz="1200" b="0" i="0" u="none" strike="noStrike" kern="1200" baseline="0" dirty="0" smtClean="0">
                <a:solidFill>
                  <a:schemeClr val="tx1"/>
                </a:solidFill>
                <a:latin typeface="Arial" charset="0"/>
                <a:ea typeface="+mn-ea"/>
                <a:cs typeface="+mn-cs"/>
              </a:rPr>
              <a:t>that met our criteria for inclusion. Based on evidence assessed as being from low to very low quality we draw the following conclusions for two of six questions:</a:t>
            </a:r>
          </a:p>
          <a:p>
            <a:r>
              <a:rPr lang="en-US" sz="1200" b="0" i="1" u="none" strike="noStrike" kern="1200" baseline="0" dirty="0" smtClean="0">
                <a:solidFill>
                  <a:schemeClr val="tx1"/>
                </a:solidFill>
                <a:latin typeface="Arial" charset="0"/>
                <a:ea typeface="+mn-ea"/>
                <a:cs typeface="+mn-cs"/>
              </a:rPr>
              <a:t>What are the effects of task sharing between doctors and nurses for patients undergoing </a:t>
            </a:r>
            <a:r>
              <a:rPr lang="en-GB" sz="1200" b="0" i="1" u="none" strike="noStrike" kern="1200" baseline="0" dirty="0" smtClean="0">
                <a:solidFill>
                  <a:schemeClr val="tx1"/>
                </a:solidFill>
                <a:latin typeface="Arial" charset="0"/>
                <a:ea typeface="+mn-ea"/>
                <a:cs typeface="+mn-cs"/>
              </a:rPr>
              <a:t>endoscopy?</a:t>
            </a:r>
          </a:p>
          <a:p>
            <a:r>
              <a:rPr lang="en-US" sz="1200" b="0" i="0" u="none" strike="noStrike" kern="1200" baseline="0" dirty="0" smtClean="0">
                <a:solidFill>
                  <a:schemeClr val="tx1"/>
                </a:solidFill>
                <a:latin typeface="Arial" charset="0"/>
                <a:ea typeface="+mn-ea"/>
                <a:cs typeface="+mn-cs"/>
              </a:rPr>
              <a:t>● There may not be large differences for patient outcomes such as: pain/discomfort, gastrointestinal symptoms and quality of life. For the outcomes: need of assistance, duration, number of polyps missed, depth of sigmoidoscopy, number of biopsies, immediate complications and costs we cannot, on the basis of the evidence, determine whether there are important differences between endoscopy performed by nurses or by doctors.</a:t>
            </a:r>
          </a:p>
          <a:p>
            <a:r>
              <a:rPr lang="en-US" sz="1200" b="0" i="1" u="none" strike="noStrike" kern="1200" baseline="0" dirty="0" smtClean="0">
                <a:solidFill>
                  <a:schemeClr val="tx1"/>
                </a:solidFill>
                <a:latin typeface="Arial" charset="0"/>
                <a:ea typeface="+mn-ea"/>
                <a:cs typeface="+mn-cs"/>
              </a:rPr>
              <a:t>What are the effects of task sharing between doctors and nurses for patients followed up </a:t>
            </a:r>
            <a:r>
              <a:rPr lang="en-GB" sz="1200" b="0" i="1" u="none" strike="noStrike" kern="1200" baseline="0" dirty="0" smtClean="0">
                <a:solidFill>
                  <a:schemeClr val="tx1"/>
                </a:solidFill>
                <a:latin typeface="Arial" charset="0"/>
                <a:ea typeface="+mn-ea"/>
                <a:cs typeface="+mn-cs"/>
              </a:rPr>
              <a:t>in outpatient clinics?</a:t>
            </a:r>
          </a:p>
          <a:p>
            <a:r>
              <a:rPr lang="en-US" sz="1200" b="0" i="0" u="none" strike="noStrike" kern="1200" baseline="0" dirty="0" smtClean="0">
                <a:solidFill>
                  <a:schemeClr val="tx1"/>
                </a:solidFill>
                <a:latin typeface="Arial" charset="0"/>
                <a:ea typeface="+mn-ea"/>
                <a:cs typeface="+mn-cs"/>
              </a:rPr>
              <a:t>● Patients with bronchiectasis: there may not be large differences in quality of life or the number of </a:t>
            </a:r>
            <a:r>
              <a:rPr lang="en-US" sz="1200" b="0" i="0" u="none" strike="noStrike" kern="1200" baseline="0" dirty="0" err="1" smtClean="0">
                <a:solidFill>
                  <a:schemeClr val="tx1"/>
                </a:solidFill>
                <a:latin typeface="Arial" charset="0"/>
                <a:ea typeface="+mn-ea"/>
                <a:cs typeface="+mn-cs"/>
              </a:rPr>
              <a:t>hospitalisations</a:t>
            </a:r>
            <a:r>
              <a:rPr lang="en-US" sz="1200" b="0" i="0" u="none" strike="noStrike" kern="1200" baseline="0" dirty="0" smtClean="0">
                <a:solidFill>
                  <a:schemeClr val="tx1"/>
                </a:solidFill>
                <a:latin typeface="Arial" charset="0"/>
                <a:ea typeface="+mn-ea"/>
                <a:cs typeface="+mn-cs"/>
              </a:rPr>
              <a:t> per patient. However, it is possible that there may be greater costs associated with the use of nurses. For the outcomes: lung function, lung capacity, exacerbations due to infection and training capacity we cannot, on the basis of the evidence, determine whether there are important differences for patients between follow-up</a:t>
            </a:r>
          </a:p>
          <a:p>
            <a:r>
              <a:rPr lang="en-US" sz="1200" b="0" i="0" u="none" strike="noStrike" kern="1200" baseline="0" dirty="0" smtClean="0">
                <a:solidFill>
                  <a:schemeClr val="tx1"/>
                </a:solidFill>
                <a:latin typeface="Arial" charset="0"/>
                <a:ea typeface="+mn-ea"/>
                <a:cs typeface="+mn-cs"/>
              </a:rPr>
              <a:t>by nurses or by doctors.</a:t>
            </a:r>
          </a:p>
          <a:p>
            <a:r>
              <a:rPr lang="en-US" sz="1200" b="0" i="0" u="none" strike="noStrike" kern="1200" baseline="0" dirty="0" smtClean="0">
                <a:solidFill>
                  <a:schemeClr val="tx1"/>
                </a:solidFill>
                <a:latin typeface="Arial" charset="0"/>
                <a:ea typeface="+mn-ea"/>
                <a:cs typeface="+mn-cs"/>
              </a:rPr>
              <a:t>● Patients with asthma: there may not be large differences in quality of life, </a:t>
            </a:r>
            <a:r>
              <a:rPr lang="en-US" sz="1200" b="0" i="0" u="none" strike="noStrike" kern="1200" baseline="0" dirty="0" err="1" smtClean="0">
                <a:solidFill>
                  <a:schemeClr val="tx1"/>
                </a:solidFill>
                <a:latin typeface="Arial" charset="0"/>
                <a:ea typeface="+mn-ea"/>
                <a:cs typeface="+mn-cs"/>
              </a:rPr>
              <a:t>hospitalisation</a:t>
            </a:r>
            <a:r>
              <a:rPr lang="en-US" sz="1200" b="0" i="0" u="none" strike="noStrike" kern="1200" baseline="0" dirty="0" smtClean="0">
                <a:solidFill>
                  <a:schemeClr val="tx1"/>
                </a:solidFill>
                <a:latin typeface="Arial" charset="0"/>
                <a:ea typeface="+mn-ea"/>
                <a:cs typeface="+mn-cs"/>
              </a:rPr>
              <a:t> per patient or costs. For outcomes: number of symptom-free days, lung function, number of medication-free days, maximum air flow or the number of exacerbations we cannot, on the basis of the evidence, decide whether there are important differences for patients between follow-up by nurses or by doctors.</a:t>
            </a:r>
          </a:p>
          <a:p>
            <a:r>
              <a:rPr lang="en-US" sz="1200" b="0" i="0" u="none" strike="noStrike" kern="1200" baseline="0" dirty="0" smtClean="0">
                <a:solidFill>
                  <a:schemeClr val="tx1"/>
                </a:solidFill>
                <a:latin typeface="Arial" charset="0"/>
                <a:ea typeface="+mn-ea"/>
                <a:cs typeface="+mn-cs"/>
              </a:rPr>
              <a:t>● Patients with rheumatoid arthritis: patient satisfaction may be somewhat improved due to follow-up by nurses rather than rheumatologists. For general health outcomes: joint pain, fatigue, global assessment of disease activity and disease activity measured by DAS 28 it is possible that there are no large differences between follow-up by nurses or by </a:t>
            </a:r>
            <a:r>
              <a:rPr lang="en-GB" sz="1200" b="0" i="0" u="none" strike="noStrike" kern="1200" baseline="0" dirty="0" smtClean="0">
                <a:solidFill>
                  <a:schemeClr val="tx1"/>
                </a:solidFill>
                <a:latin typeface="Arial" charset="0"/>
                <a:ea typeface="+mn-ea"/>
                <a:cs typeface="+mn-cs"/>
              </a:rPr>
              <a:t>rheumatologists.</a:t>
            </a:r>
          </a:p>
          <a:p>
            <a:r>
              <a:rPr lang="en-US" sz="1200" b="0" i="0" u="none" strike="noStrike" kern="1200" baseline="0" dirty="0" smtClean="0">
                <a:solidFill>
                  <a:schemeClr val="tx1"/>
                </a:solidFill>
                <a:latin typeface="Arial" charset="0"/>
                <a:ea typeface="+mn-ea"/>
                <a:cs typeface="+mn-cs"/>
              </a:rPr>
              <a:t>● Adults with cancer: nurses may use more time on consultation and take more blood tests, but there may not be large differences for patient satisfaction if cancer patients are followed up by a doctor or nurse. For the outcomes: mental health, depression, occurrence of metastases or overall costs we cannot, on the basis of the evidence, decide whether there are important differences for patients between follow-up by nurses or doctors.</a:t>
            </a:r>
            <a:endParaRPr lang="en-GB" dirty="0"/>
          </a:p>
        </p:txBody>
      </p:sp>
      <p:sp>
        <p:nvSpPr>
          <p:cNvPr id="4" name="Plassholder for lysbildenummer 3"/>
          <p:cNvSpPr>
            <a:spLocks noGrp="1"/>
          </p:cNvSpPr>
          <p:nvPr>
            <p:ph type="sldNum" sz="quarter" idx="10"/>
          </p:nvPr>
        </p:nvSpPr>
        <p:spPr/>
        <p:txBody>
          <a:bodyPr/>
          <a:lstStyle/>
          <a:p>
            <a:pPr>
              <a:defRPr/>
            </a:pPr>
            <a:fld id="{69D570AB-38FE-46F7-A010-E4D02B508CE9}" type="slidenum">
              <a:rPr lang="nb-NO" smtClean="0"/>
              <a:pPr>
                <a:defRPr/>
              </a:pPr>
              <a:t>11</a:t>
            </a:fld>
            <a:endParaRPr lang="nb-NO"/>
          </a:p>
        </p:txBody>
      </p:sp>
    </p:spTree>
    <p:extLst>
      <p:ext uri="{BB962C8B-B14F-4D97-AF65-F5344CB8AC3E}">
        <p14:creationId xmlns:p14="http://schemas.microsoft.com/office/powerpoint/2010/main" val="1913223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2" descr="NFA ny 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11188" y="381000"/>
            <a:ext cx="23764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901700" y="2420938"/>
            <a:ext cx="7772400" cy="1470025"/>
          </a:xfrm>
        </p:spPr>
        <p:txBody>
          <a:bodyPr anchor="ctr"/>
          <a:lstStyle>
            <a:lvl1pPr>
              <a:defRPr>
                <a:solidFill>
                  <a:schemeClr val="tx1"/>
                </a:solidFill>
              </a:defRPr>
            </a:lvl1pPr>
          </a:lstStyle>
          <a:p>
            <a:pPr lvl="0"/>
            <a:r>
              <a:rPr lang="nb-NO" noProof="0" smtClean="0"/>
              <a:t>Klikk for å redigere tittelstil</a:t>
            </a:r>
          </a:p>
        </p:txBody>
      </p:sp>
      <p:sp>
        <p:nvSpPr>
          <p:cNvPr id="7171" name="Rectangle 3"/>
          <p:cNvSpPr>
            <a:spLocks noGrp="1" noChangeArrowheads="1"/>
          </p:cNvSpPr>
          <p:nvPr>
            <p:ph type="subTitle" idx="1"/>
          </p:nvPr>
        </p:nvSpPr>
        <p:spPr>
          <a:xfrm>
            <a:off x="900113" y="4176713"/>
            <a:ext cx="7775575" cy="1897062"/>
          </a:xfrm>
        </p:spPr>
        <p:txBody>
          <a:bodyPr/>
          <a:lstStyle>
            <a:lvl1pPr marL="0" indent="0">
              <a:defRPr/>
            </a:lvl1pPr>
          </a:lstStyle>
          <a:p>
            <a:pPr lvl="0"/>
            <a:r>
              <a:rPr lang="nb-NO" noProof="0" smtClean="0"/>
              <a:t>Klikk for å redigere undertittelstil i malen</a:t>
            </a:r>
          </a:p>
        </p:txBody>
      </p:sp>
    </p:spTree>
    <p:extLst>
      <p:ext uri="{BB962C8B-B14F-4D97-AF65-F5344CB8AC3E}">
        <p14:creationId xmlns:p14="http://schemas.microsoft.com/office/powerpoint/2010/main" val="340210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r>
              <a:rPr lang="nb-NO"/>
              <a:t>Side </a:t>
            </a:r>
            <a:fld id="{0D544245-DAA0-4681-B626-9AEDD8571398}" type="slidenum">
              <a:rPr lang="nb-NO"/>
              <a:pPr>
                <a:defRPr/>
              </a:pPr>
              <a:t>‹nr.›</a:t>
            </a:fld>
            <a:endParaRPr lang="nb-NO"/>
          </a:p>
        </p:txBody>
      </p:sp>
    </p:spTree>
    <p:extLst>
      <p:ext uri="{BB962C8B-B14F-4D97-AF65-F5344CB8AC3E}">
        <p14:creationId xmlns:p14="http://schemas.microsoft.com/office/powerpoint/2010/main" val="345727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r>
              <a:rPr lang="nb-NO"/>
              <a:t>Side </a:t>
            </a:r>
            <a:fld id="{7013B164-8A69-40BC-962C-D033B2E0E06B}" type="slidenum">
              <a:rPr lang="nb-NO"/>
              <a:pPr>
                <a:defRPr/>
              </a:pPr>
              <a:t>‹nr.›</a:t>
            </a:fld>
            <a:endParaRPr lang="nb-NO"/>
          </a:p>
        </p:txBody>
      </p:sp>
    </p:spTree>
    <p:extLst>
      <p:ext uri="{BB962C8B-B14F-4D97-AF65-F5344CB8AC3E}">
        <p14:creationId xmlns:p14="http://schemas.microsoft.com/office/powerpoint/2010/main" val="10282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r>
              <a:rPr lang="nb-NO"/>
              <a:t>Side </a:t>
            </a:r>
            <a:fld id="{BED4B74B-1A14-4ABB-A56B-BC6EE33825C0}" type="slidenum">
              <a:rPr lang="nb-NO"/>
              <a:pPr>
                <a:defRPr/>
              </a:pPr>
              <a:t>‹nr.›</a:t>
            </a:fld>
            <a:endParaRPr lang="nb-NO"/>
          </a:p>
        </p:txBody>
      </p:sp>
    </p:spTree>
    <p:extLst>
      <p:ext uri="{BB962C8B-B14F-4D97-AF65-F5344CB8AC3E}">
        <p14:creationId xmlns:p14="http://schemas.microsoft.com/office/powerpoint/2010/main" val="4104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r>
              <a:rPr lang="nb-NO"/>
              <a:t>Side </a:t>
            </a:r>
            <a:fld id="{80DDF334-CC6A-475A-83A7-1AD731BCA300}" type="slidenum">
              <a:rPr lang="nb-NO"/>
              <a:pPr>
                <a:defRPr/>
              </a:pPr>
              <a:t>‹nr.›</a:t>
            </a:fld>
            <a:endParaRPr lang="nb-NO"/>
          </a:p>
        </p:txBody>
      </p:sp>
    </p:spTree>
    <p:extLst>
      <p:ext uri="{BB962C8B-B14F-4D97-AF65-F5344CB8AC3E}">
        <p14:creationId xmlns:p14="http://schemas.microsoft.com/office/powerpoint/2010/main" val="214565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28775"/>
            <a:ext cx="40386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28775"/>
            <a:ext cx="40386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r>
              <a:rPr lang="nb-NO"/>
              <a:t>Side </a:t>
            </a:r>
            <a:fld id="{4658EA44-A69C-41DF-82DB-7D2E39938016}" type="slidenum">
              <a:rPr lang="nb-NO"/>
              <a:pPr>
                <a:defRPr/>
              </a:pPr>
              <a:t>‹nr.›</a:t>
            </a:fld>
            <a:endParaRPr lang="nb-NO"/>
          </a:p>
        </p:txBody>
      </p:sp>
    </p:spTree>
    <p:extLst>
      <p:ext uri="{BB962C8B-B14F-4D97-AF65-F5344CB8AC3E}">
        <p14:creationId xmlns:p14="http://schemas.microsoft.com/office/powerpoint/2010/main" val="123702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r>
              <a:rPr lang="nb-NO"/>
              <a:t>Side </a:t>
            </a:r>
            <a:fld id="{B9C4880C-8425-404F-9EFB-033480D82678}" type="slidenum">
              <a:rPr lang="nb-NO"/>
              <a:pPr>
                <a:defRPr/>
              </a:pPr>
              <a:t>‹nr.›</a:t>
            </a:fld>
            <a:endParaRPr lang="nb-NO"/>
          </a:p>
        </p:txBody>
      </p:sp>
    </p:spTree>
    <p:extLst>
      <p:ext uri="{BB962C8B-B14F-4D97-AF65-F5344CB8AC3E}">
        <p14:creationId xmlns:p14="http://schemas.microsoft.com/office/powerpoint/2010/main" val="293548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r>
              <a:rPr lang="nb-NO"/>
              <a:t>Side </a:t>
            </a:r>
            <a:fld id="{B8A5A2C8-2C4E-4434-95F0-6DDEA443E9E1}" type="slidenum">
              <a:rPr lang="nb-NO"/>
              <a:pPr>
                <a:defRPr/>
              </a:pPr>
              <a:t>‹nr.›</a:t>
            </a:fld>
            <a:endParaRPr lang="nb-NO"/>
          </a:p>
        </p:txBody>
      </p:sp>
    </p:spTree>
    <p:extLst>
      <p:ext uri="{BB962C8B-B14F-4D97-AF65-F5344CB8AC3E}">
        <p14:creationId xmlns:p14="http://schemas.microsoft.com/office/powerpoint/2010/main" val="236138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r>
              <a:rPr lang="nb-NO"/>
              <a:t>Side </a:t>
            </a:r>
            <a:fld id="{F69D1DF6-7652-40F1-B0F4-D32BE0F0DA8F}" type="slidenum">
              <a:rPr lang="nb-NO"/>
              <a:pPr>
                <a:defRPr/>
              </a:pPr>
              <a:t>‹nr.›</a:t>
            </a:fld>
            <a:endParaRPr lang="nb-NO"/>
          </a:p>
        </p:txBody>
      </p:sp>
    </p:spTree>
    <p:extLst>
      <p:ext uri="{BB962C8B-B14F-4D97-AF65-F5344CB8AC3E}">
        <p14:creationId xmlns:p14="http://schemas.microsoft.com/office/powerpoint/2010/main" val="263526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r>
              <a:rPr lang="nb-NO"/>
              <a:t>Side </a:t>
            </a:r>
            <a:fld id="{F3838A81-A92F-4F1F-B5C5-ED7F84666AAA}" type="slidenum">
              <a:rPr lang="nb-NO"/>
              <a:pPr>
                <a:defRPr/>
              </a:pPr>
              <a:t>‹nr.›</a:t>
            </a:fld>
            <a:endParaRPr lang="nb-NO"/>
          </a:p>
        </p:txBody>
      </p:sp>
    </p:spTree>
    <p:extLst>
      <p:ext uri="{BB962C8B-B14F-4D97-AF65-F5344CB8AC3E}">
        <p14:creationId xmlns:p14="http://schemas.microsoft.com/office/powerpoint/2010/main" val="406980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r>
              <a:rPr lang="nb-NO"/>
              <a:t>26.09.12</a:t>
            </a:r>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r>
              <a:rPr lang="nb-NO"/>
              <a:t>Side </a:t>
            </a:r>
            <a:fld id="{A2E2635D-467F-415A-A6C7-299292FFEF40}" type="slidenum">
              <a:rPr lang="nb-NO"/>
              <a:pPr>
                <a:defRPr/>
              </a:pPr>
              <a:t>‹nr.›</a:t>
            </a:fld>
            <a:endParaRPr lang="nb-NO"/>
          </a:p>
        </p:txBody>
      </p:sp>
    </p:spTree>
    <p:extLst>
      <p:ext uri="{BB962C8B-B14F-4D97-AF65-F5344CB8AC3E}">
        <p14:creationId xmlns:p14="http://schemas.microsoft.com/office/powerpoint/2010/main" val="59715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ltLang="nb-NO" smtClean="0"/>
              <a:t>Klikk for å redigere tittelstil</a:t>
            </a:r>
          </a:p>
        </p:txBody>
      </p:sp>
      <p:sp>
        <p:nvSpPr>
          <p:cNvPr id="1028" name="Rectangle 4"/>
          <p:cNvSpPr>
            <a:spLocks noGrp="1" noChangeArrowheads="1"/>
          </p:cNvSpPr>
          <p:nvPr>
            <p:ph type="dt" sz="half" idx="2"/>
          </p:nvPr>
        </p:nvSpPr>
        <p:spPr bwMode="auto">
          <a:xfrm>
            <a:off x="5651500" y="6408738"/>
            <a:ext cx="16573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smtClean="0">
                <a:latin typeface="Arial" charset="0"/>
              </a:defRPr>
            </a:lvl1pPr>
          </a:lstStyle>
          <a:p>
            <a:pPr>
              <a:defRPr/>
            </a:pPr>
            <a:r>
              <a:rPr lang="nb-NO"/>
              <a:t>26.09.12</a:t>
            </a:r>
          </a:p>
        </p:txBody>
      </p:sp>
      <p:sp>
        <p:nvSpPr>
          <p:cNvPr id="2" name="Rectangle 3"/>
          <p:cNvSpPr>
            <a:spLocks noGrp="1" noChangeArrowheads="1"/>
          </p:cNvSpPr>
          <p:nvPr>
            <p:ph type="body" idx="1"/>
          </p:nvPr>
        </p:nvSpPr>
        <p:spPr bwMode="auto">
          <a:xfrm>
            <a:off x="457200" y="1628775"/>
            <a:ext cx="8229600"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1029" name="Rectangle 5"/>
          <p:cNvSpPr>
            <a:spLocks noGrp="1" noChangeArrowheads="1"/>
          </p:cNvSpPr>
          <p:nvPr>
            <p:ph type="ftr" sz="quarter" idx="3"/>
          </p:nvPr>
        </p:nvSpPr>
        <p:spPr bwMode="auto">
          <a:xfrm>
            <a:off x="2195513" y="6408738"/>
            <a:ext cx="33274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Arial" charset="0"/>
              </a:defRPr>
            </a:lvl1pPr>
          </a:lstStyle>
          <a:p>
            <a:pPr>
              <a:defRPr/>
            </a:pPr>
            <a:endParaRPr lang="nb-NO"/>
          </a:p>
        </p:txBody>
      </p:sp>
      <p:sp>
        <p:nvSpPr>
          <p:cNvPr id="1030" name="Rectangle 6"/>
          <p:cNvSpPr>
            <a:spLocks noGrp="1" noChangeArrowheads="1"/>
          </p:cNvSpPr>
          <p:nvPr>
            <p:ph type="sldNum" sz="quarter" idx="4"/>
          </p:nvPr>
        </p:nvSpPr>
        <p:spPr bwMode="auto">
          <a:xfrm>
            <a:off x="7380288" y="6408738"/>
            <a:ext cx="12684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atin typeface="Arial" charset="0"/>
              </a:defRPr>
            </a:lvl1pPr>
          </a:lstStyle>
          <a:p>
            <a:pPr>
              <a:defRPr/>
            </a:pPr>
            <a:r>
              <a:rPr lang="nb-NO"/>
              <a:t>Side </a:t>
            </a:r>
            <a:fld id="{3A662D28-3655-4F32-9171-D570AA385A58}" type="slidenum">
              <a:rPr lang="nb-NO"/>
              <a:pPr>
                <a:defRPr/>
              </a:pPr>
              <a:t>‹nr.›</a:t>
            </a:fld>
            <a:endParaRPr lang="nb-NO"/>
          </a:p>
        </p:txBody>
      </p:sp>
      <p:sp>
        <p:nvSpPr>
          <p:cNvPr id="1031" name="Line 7"/>
          <p:cNvSpPr>
            <a:spLocks noChangeShapeType="1"/>
          </p:cNvSpPr>
          <p:nvPr/>
        </p:nvSpPr>
        <p:spPr bwMode="auto">
          <a:xfrm>
            <a:off x="5580063" y="6453188"/>
            <a:ext cx="0" cy="4048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32" name="Picture 18" descr="NFA ny logo"/>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39750" y="5805488"/>
            <a:ext cx="23764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266700" indent="-266700" algn="l" rtl="0" eaLnBrk="0" fontAlgn="base" hangingPunct="0">
        <a:spcBef>
          <a:spcPct val="20000"/>
        </a:spcBef>
        <a:spcAft>
          <a:spcPct val="0"/>
        </a:spcAft>
        <a:buClr>
          <a:srgbClr val="CC0000"/>
        </a:buClr>
        <a:buChar char="•"/>
        <a:defRPr sz="2800">
          <a:solidFill>
            <a:schemeClr val="tx1"/>
          </a:solidFill>
          <a:latin typeface="+mn-lt"/>
          <a:ea typeface="+mn-ea"/>
          <a:cs typeface="+mn-cs"/>
        </a:defRPr>
      </a:lvl1pPr>
      <a:lvl2pPr marL="533400" indent="-265113" algn="l" rtl="0" eaLnBrk="0" fontAlgn="base" hangingPunct="0">
        <a:spcBef>
          <a:spcPct val="20000"/>
        </a:spcBef>
        <a:spcAft>
          <a:spcPct val="0"/>
        </a:spcAft>
        <a:buClr>
          <a:srgbClr val="CC0000"/>
        </a:buClr>
        <a:buChar char="•"/>
        <a:defRPr sz="2400">
          <a:solidFill>
            <a:schemeClr val="tx1"/>
          </a:solidFill>
          <a:latin typeface="+mn-lt"/>
        </a:defRPr>
      </a:lvl2pPr>
      <a:lvl3pPr marL="801688" indent="-266700" algn="l" rtl="0" eaLnBrk="0" fontAlgn="base" hangingPunct="0">
        <a:spcBef>
          <a:spcPct val="20000"/>
        </a:spcBef>
        <a:spcAft>
          <a:spcPct val="0"/>
        </a:spcAft>
        <a:buClr>
          <a:srgbClr val="CC0000"/>
        </a:buClr>
        <a:buChar char="•"/>
        <a:defRPr sz="2400" i="1">
          <a:solidFill>
            <a:schemeClr val="tx1"/>
          </a:solidFill>
          <a:latin typeface="+mn-lt"/>
        </a:defRPr>
      </a:lvl3pPr>
      <a:lvl4pPr marL="1076325" indent="-273050" algn="l" rtl="0" eaLnBrk="0" fontAlgn="base" hangingPunct="0">
        <a:spcBef>
          <a:spcPct val="20000"/>
        </a:spcBef>
        <a:spcAft>
          <a:spcPct val="0"/>
        </a:spcAft>
        <a:buClr>
          <a:srgbClr val="CC0000"/>
        </a:buClr>
        <a:buChar char="•"/>
        <a:defRPr sz="2000">
          <a:solidFill>
            <a:schemeClr val="tx1"/>
          </a:solidFill>
          <a:latin typeface="+mn-lt"/>
        </a:defRPr>
      </a:lvl4pPr>
      <a:lvl5pPr marL="1344613" indent="-266700" algn="l" rtl="0" eaLnBrk="0" fontAlgn="base" hangingPunct="0">
        <a:spcBef>
          <a:spcPct val="20000"/>
        </a:spcBef>
        <a:spcAft>
          <a:spcPct val="0"/>
        </a:spcAft>
        <a:buClr>
          <a:srgbClr val="CC0000"/>
        </a:buClr>
        <a:buChar char="•"/>
        <a:defRPr sz="2000" i="1">
          <a:solidFill>
            <a:schemeClr val="tx1"/>
          </a:solidFill>
          <a:latin typeface="+mn-lt"/>
        </a:defRPr>
      </a:lvl5pPr>
      <a:lvl6pPr marL="1801813" indent="-266700" algn="l" rtl="0" fontAlgn="base">
        <a:spcBef>
          <a:spcPct val="20000"/>
        </a:spcBef>
        <a:spcAft>
          <a:spcPct val="0"/>
        </a:spcAft>
        <a:buClr>
          <a:srgbClr val="CC0000"/>
        </a:buClr>
        <a:buChar char="•"/>
        <a:defRPr sz="2000" i="1">
          <a:solidFill>
            <a:schemeClr val="tx1"/>
          </a:solidFill>
          <a:latin typeface="+mn-lt"/>
        </a:defRPr>
      </a:lvl6pPr>
      <a:lvl7pPr marL="2259013" indent="-266700" algn="l" rtl="0" fontAlgn="base">
        <a:spcBef>
          <a:spcPct val="20000"/>
        </a:spcBef>
        <a:spcAft>
          <a:spcPct val="0"/>
        </a:spcAft>
        <a:buClr>
          <a:srgbClr val="CC0000"/>
        </a:buClr>
        <a:buChar char="•"/>
        <a:defRPr sz="2000" i="1">
          <a:solidFill>
            <a:schemeClr val="tx1"/>
          </a:solidFill>
          <a:latin typeface="+mn-lt"/>
        </a:defRPr>
      </a:lvl7pPr>
      <a:lvl8pPr marL="2716213" indent="-266700" algn="l" rtl="0" fontAlgn="base">
        <a:spcBef>
          <a:spcPct val="20000"/>
        </a:spcBef>
        <a:spcAft>
          <a:spcPct val="0"/>
        </a:spcAft>
        <a:buClr>
          <a:srgbClr val="CC0000"/>
        </a:buClr>
        <a:buChar char="•"/>
        <a:defRPr sz="2000" i="1">
          <a:solidFill>
            <a:schemeClr val="tx1"/>
          </a:solidFill>
          <a:latin typeface="+mn-lt"/>
        </a:defRPr>
      </a:lvl8pPr>
      <a:lvl9pPr marL="3173413" indent="-266700" algn="l" rtl="0" fontAlgn="base">
        <a:spcBef>
          <a:spcPct val="20000"/>
        </a:spcBef>
        <a:spcAft>
          <a:spcPct val="0"/>
        </a:spcAft>
        <a:buClr>
          <a:srgbClr val="CC0000"/>
        </a:buClr>
        <a:buChar char="•"/>
        <a:defRPr sz="2000" i="1">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en-GB" altLang="nb-NO" dirty="0" smtClean="0"/>
              <a:t/>
            </a:r>
            <a:br>
              <a:rPr lang="en-GB" altLang="nb-NO" dirty="0" smtClean="0"/>
            </a:br>
            <a:r>
              <a:rPr lang="en-GB" dirty="0" smtClean="0"/>
              <a:t>Task shift </a:t>
            </a:r>
            <a:br>
              <a:rPr lang="en-GB" dirty="0" smtClean="0"/>
            </a:br>
            <a:endParaRPr lang="en-GB" altLang="nb-NO" dirty="0" smtClean="0"/>
          </a:p>
        </p:txBody>
      </p:sp>
      <p:sp>
        <p:nvSpPr>
          <p:cNvPr id="3075" name="Rectangle 3"/>
          <p:cNvSpPr>
            <a:spLocks noGrp="1" noChangeArrowheads="1"/>
          </p:cNvSpPr>
          <p:nvPr>
            <p:ph type="subTitle" idx="1"/>
          </p:nvPr>
        </p:nvSpPr>
        <p:spPr>
          <a:xfrm>
            <a:off x="900113" y="4221163"/>
            <a:ext cx="7775575" cy="1897062"/>
          </a:xfrm>
        </p:spPr>
        <p:txBody>
          <a:bodyPr/>
          <a:lstStyle/>
          <a:p>
            <a:pPr algn="ctr">
              <a:buNone/>
            </a:pPr>
            <a:r>
              <a:rPr lang="en-GB" sz="2400" dirty="0" smtClean="0">
                <a:solidFill>
                  <a:schemeClr val="bg1">
                    <a:lumMod val="65000"/>
                  </a:schemeClr>
                </a:solidFill>
              </a:rPr>
              <a:t>Meeting in Iceland </a:t>
            </a:r>
          </a:p>
          <a:p>
            <a:pPr algn="ctr">
              <a:buNone/>
            </a:pPr>
            <a:r>
              <a:rPr lang="nb-NO" sz="2400" dirty="0" smtClean="0">
                <a:solidFill>
                  <a:schemeClr val="bg1">
                    <a:lumMod val="65000"/>
                  </a:schemeClr>
                </a:solidFill>
              </a:rPr>
              <a:t>5</a:t>
            </a:r>
            <a:r>
              <a:rPr lang="nb-NO" sz="2400" dirty="0">
                <a:solidFill>
                  <a:schemeClr val="bg1">
                    <a:lumMod val="65000"/>
                  </a:schemeClr>
                </a:solidFill>
              </a:rPr>
              <a:t>. September 2014 </a:t>
            </a:r>
            <a:endParaRPr lang="nb-NO" sz="2400" dirty="0" smtClean="0">
              <a:solidFill>
                <a:schemeClr val="bg1">
                  <a:lumMod val="65000"/>
                </a:schemeClr>
              </a:solidFill>
            </a:endParaRPr>
          </a:p>
          <a:p>
            <a:pPr algn="ctr">
              <a:buNone/>
            </a:pPr>
            <a:r>
              <a:rPr lang="nb-NO" sz="2400" dirty="0" smtClean="0">
                <a:solidFill>
                  <a:schemeClr val="bg1">
                    <a:lumMod val="65000"/>
                  </a:schemeClr>
                </a:solidFill>
              </a:rPr>
              <a:t>Marit </a:t>
            </a:r>
            <a:r>
              <a:rPr lang="nb-NO" sz="2400" dirty="0">
                <a:solidFill>
                  <a:schemeClr val="bg1">
                    <a:lumMod val="65000"/>
                  </a:schemeClr>
                </a:solidFill>
              </a:rPr>
              <a:t>Hermansen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Department of health</a:t>
            </a:r>
            <a:endParaRPr lang="en-GB" dirty="0"/>
          </a:p>
        </p:txBody>
      </p:sp>
      <p:pic>
        <p:nvPicPr>
          <p:cNvPr id="8197" name="Picture 5"/>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1412776"/>
            <a:ext cx="4038600" cy="427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1"/>
          </p:nvPr>
        </p:nvSpPr>
        <p:spPr/>
        <p:txBody>
          <a:bodyPr/>
          <a:lstStyle/>
          <a:p>
            <a:endParaRPr lang="nb-NO"/>
          </a:p>
        </p:txBody>
      </p:sp>
      <p:pic>
        <p:nvPicPr>
          <p:cNvPr id="8" name="Picture 9"/>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76716" b="-76716"/>
          <a:stretch/>
        </p:blipFill>
        <p:spPr bwMode="auto">
          <a:xfrm>
            <a:off x="1835696" y="2819702"/>
            <a:ext cx="5707110" cy="599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multring 2"/>
          <p:cNvSpPr/>
          <p:nvPr/>
        </p:nvSpPr>
        <p:spPr>
          <a:xfrm>
            <a:off x="1835696" y="3573016"/>
            <a:ext cx="5808117" cy="722759"/>
          </a:xfrm>
          <a:prstGeom prst="donu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04962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Task sharing for </a:t>
            </a:r>
            <a:r>
              <a:rPr lang="en-GB" dirty="0" smtClean="0"/>
              <a:t>selected health </a:t>
            </a:r>
            <a:r>
              <a:rPr lang="en-GB" dirty="0"/>
              <a:t>services in </a:t>
            </a:r>
            <a:r>
              <a:rPr lang="en-GB" dirty="0" smtClean="0"/>
              <a:t>hospitals</a:t>
            </a:r>
            <a:endParaRPr lang="en-GB" dirty="0"/>
          </a:p>
        </p:txBody>
      </p:sp>
      <p:sp>
        <p:nvSpPr>
          <p:cNvPr id="6" name="Plassholder for innhold 5"/>
          <p:cNvSpPr>
            <a:spLocks noGrp="1"/>
          </p:cNvSpPr>
          <p:nvPr>
            <p:ph sz="half" idx="2"/>
          </p:nvPr>
        </p:nvSpPr>
        <p:spPr>
          <a:xfrm>
            <a:off x="4932040" y="1052736"/>
            <a:ext cx="4038600" cy="5256584"/>
          </a:xfrm>
        </p:spPr>
        <p:txBody>
          <a:bodyPr/>
          <a:lstStyle/>
          <a:p>
            <a:r>
              <a:rPr lang="en-GB" dirty="0" smtClean="0"/>
              <a:t>Endoscopy </a:t>
            </a:r>
          </a:p>
          <a:p>
            <a:r>
              <a:rPr lang="en-GB" dirty="0" smtClean="0"/>
              <a:t>Outpatient clinics</a:t>
            </a:r>
          </a:p>
          <a:p>
            <a:pPr lvl="1"/>
            <a:r>
              <a:rPr lang="en-GB" dirty="0" smtClean="0"/>
              <a:t>COPD</a:t>
            </a:r>
          </a:p>
          <a:p>
            <a:pPr lvl="1"/>
            <a:r>
              <a:rPr lang="en-GB" dirty="0"/>
              <a:t>a</a:t>
            </a:r>
            <a:r>
              <a:rPr lang="en-GB" dirty="0" smtClean="0"/>
              <a:t>sthma</a:t>
            </a:r>
          </a:p>
          <a:p>
            <a:pPr lvl="1"/>
            <a:r>
              <a:rPr lang="en-GB" dirty="0" smtClean="0"/>
              <a:t>Cancer</a:t>
            </a:r>
          </a:p>
          <a:p>
            <a:pPr lvl="1"/>
            <a:r>
              <a:rPr lang="en-GB" dirty="0" smtClean="0"/>
              <a:t>Rheumatoid arthritis </a:t>
            </a:r>
          </a:p>
          <a:p>
            <a:r>
              <a:rPr lang="en-GB" dirty="0" smtClean="0">
                <a:solidFill>
                  <a:srgbClr val="FF0000"/>
                </a:solidFill>
              </a:rPr>
              <a:t>Radiology </a:t>
            </a:r>
          </a:p>
          <a:p>
            <a:r>
              <a:rPr lang="en-GB" dirty="0" smtClean="0">
                <a:solidFill>
                  <a:srgbClr val="FF0000"/>
                </a:solidFill>
              </a:rPr>
              <a:t>Pathology </a:t>
            </a:r>
          </a:p>
          <a:p>
            <a:r>
              <a:rPr lang="en-GB" dirty="0" smtClean="0">
                <a:solidFill>
                  <a:srgbClr val="FF0000"/>
                </a:solidFill>
              </a:rPr>
              <a:t>Operating room nurses </a:t>
            </a:r>
          </a:p>
          <a:p>
            <a:r>
              <a:rPr lang="en-GB" dirty="0" smtClean="0">
                <a:solidFill>
                  <a:srgbClr val="FF0000"/>
                </a:solidFill>
              </a:rPr>
              <a:t>Mercantile personnel </a:t>
            </a:r>
          </a:p>
          <a:p>
            <a:endParaRPr lang="nb-NO" dirty="0"/>
          </a:p>
        </p:txBody>
      </p:sp>
      <p:pic>
        <p:nvPicPr>
          <p:cNvPr id="10245" name="Picture 5"/>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229294"/>
            <a:ext cx="4038600" cy="329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24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smtClean="0"/>
              <a:t>What about the quality?</a:t>
            </a:r>
            <a:br>
              <a:rPr lang="en-GB" dirty="0" smtClean="0"/>
            </a:br>
            <a:endParaRPr lang="en-GB" dirty="0"/>
          </a:p>
        </p:txBody>
      </p:sp>
      <p:sp>
        <p:nvSpPr>
          <p:cNvPr id="5" name="Plassholder for innhold 4"/>
          <p:cNvSpPr>
            <a:spLocks noGrp="1"/>
          </p:cNvSpPr>
          <p:nvPr>
            <p:ph sz="half" idx="1"/>
          </p:nvPr>
        </p:nvSpPr>
        <p:spPr/>
        <p:txBody>
          <a:bodyPr/>
          <a:lstStyle/>
          <a:p>
            <a:r>
              <a:rPr lang="en-GB" dirty="0"/>
              <a:t>no reduction accepted</a:t>
            </a:r>
          </a:p>
          <a:p>
            <a:r>
              <a:rPr lang="en-GB" dirty="0"/>
              <a:t>-but sensible use of resources</a:t>
            </a:r>
          </a:p>
          <a:p>
            <a:r>
              <a:rPr lang="en-GB" dirty="0"/>
              <a:t>use of time</a:t>
            </a:r>
          </a:p>
          <a:p>
            <a:r>
              <a:rPr lang="en-GB" dirty="0"/>
              <a:t>supervision </a:t>
            </a:r>
          </a:p>
          <a:p>
            <a:endParaRPr lang="nb-NO" dirty="0"/>
          </a:p>
        </p:txBody>
      </p:sp>
      <p:sp>
        <p:nvSpPr>
          <p:cNvPr id="6" name="Plassholder for innhold 5"/>
          <p:cNvSpPr>
            <a:spLocks noGrp="1"/>
          </p:cNvSpPr>
          <p:nvPr>
            <p:ph sz="half" idx="2"/>
          </p:nvPr>
        </p:nvSpPr>
        <p:spPr>
          <a:xfrm>
            <a:off x="4644008" y="1628800"/>
            <a:ext cx="4038600" cy="4497388"/>
          </a:xfrm>
        </p:spPr>
        <p:txBody>
          <a:bodyPr/>
          <a:lstStyle/>
          <a:p>
            <a:endParaRPr lang="en-GB" dirty="0" smtClean="0"/>
          </a:p>
          <a:p>
            <a:endParaRPr lang="nb-NO"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20888"/>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41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smtClean="0"/>
              <a:t>Between levels</a:t>
            </a:r>
            <a:endParaRPr lang="en-GB" dirty="0"/>
          </a:p>
        </p:txBody>
      </p:sp>
      <p:sp>
        <p:nvSpPr>
          <p:cNvPr id="5" name="Plassholder for innhold 4"/>
          <p:cNvSpPr>
            <a:spLocks noGrp="1"/>
          </p:cNvSpPr>
          <p:nvPr>
            <p:ph sz="half" idx="1"/>
          </p:nvPr>
        </p:nvSpPr>
        <p:spPr/>
        <p:txBody>
          <a:bodyPr/>
          <a:lstStyle/>
          <a:p>
            <a:r>
              <a:rPr lang="en-GB" dirty="0" smtClean="0"/>
              <a:t>And what about the primary health care?</a:t>
            </a:r>
            <a:endParaRPr lang="en-GB" dirty="0"/>
          </a:p>
          <a:p>
            <a:endParaRPr lang="nb-NO" dirty="0"/>
          </a:p>
        </p:txBody>
      </p:sp>
      <p:sp>
        <p:nvSpPr>
          <p:cNvPr id="6" name="Plassholder for innhold 5"/>
          <p:cNvSpPr>
            <a:spLocks noGrp="1"/>
          </p:cNvSpPr>
          <p:nvPr>
            <p:ph sz="half" idx="2"/>
          </p:nvPr>
        </p:nvSpPr>
        <p:spPr>
          <a:xfrm>
            <a:off x="4644008" y="1628800"/>
            <a:ext cx="4038600" cy="4497388"/>
          </a:xfrm>
        </p:spPr>
        <p:txBody>
          <a:bodyPr/>
          <a:lstStyle/>
          <a:p>
            <a:endParaRPr lang="en-GB" dirty="0" smtClean="0"/>
          </a:p>
          <a:p>
            <a:r>
              <a:rPr lang="en-GB" dirty="0" smtClean="0"/>
              <a:t>Education</a:t>
            </a:r>
            <a:endParaRPr lang="en-GB" dirty="0"/>
          </a:p>
          <a:p>
            <a:r>
              <a:rPr lang="en-GB" dirty="0" smtClean="0"/>
              <a:t>Specialization</a:t>
            </a:r>
            <a:endParaRPr lang="en-GB" dirty="0"/>
          </a:p>
          <a:p>
            <a:r>
              <a:rPr lang="en-GB" dirty="0" smtClean="0"/>
              <a:t>Professional shortage</a:t>
            </a:r>
          </a:p>
          <a:p>
            <a:r>
              <a:rPr lang="en-GB" dirty="0" smtClean="0"/>
              <a:t>Mercantile </a:t>
            </a:r>
            <a:r>
              <a:rPr lang="en-GB" dirty="0"/>
              <a:t>personnel </a:t>
            </a:r>
          </a:p>
          <a:p>
            <a:r>
              <a:rPr lang="en-GB" dirty="0" smtClean="0"/>
              <a:t>Decentralized </a:t>
            </a:r>
            <a:r>
              <a:rPr lang="en-GB" dirty="0"/>
              <a:t>care </a:t>
            </a:r>
          </a:p>
          <a:p>
            <a:endParaRPr lang="nb-NO"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2780928"/>
            <a:ext cx="4171486" cy="234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smtClean="0"/>
              <a:t>Task dropping?</a:t>
            </a:r>
            <a:endParaRPr lang="en-GB" dirty="0"/>
          </a:p>
        </p:txBody>
      </p:sp>
      <p:sp>
        <p:nvSpPr>
          <p:cNvPr id="6" name="Plassholder for innhold 5"/>
          <p:cNvSpPr>
            <a:spLocks noGrp="1"/>
          </p:cNvSpPr>
          <p:nvPr>
            <p:ph sz="half" idx="1"/>
          </p:nvPr>
        </p:nvSpPr>
        <p:spPr/>
        <p:txBody>
          <a:bodyPr/>
          <a:lstStyle/>
          <a:p>
            <a:endParaRPr lang="en-GB" dirty="0" smtClean="0"/>
          </a:p>
          <a:p>
            <a:endParaRPr lang="nb-NO"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5773" y="1556792"/>
            <a:ext cx="4035970" cy="403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566279"/>
            <a:ext cx="4038600" cy="262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9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67544" y="188640"/>
            <a:ext cx="8229600" cy="1143000"/>
          </a:xfrm>
        </p:spPr>
        <p:txBody>
          <a:bodyPr/>
          <a:lstStyle/>
          <a:p>
            <a:r>
              <a:rPr lang="en-GB" dirty="0" smtClean="0"/>
              <a:t>New challenges</a:t>
            </a:r>
            <a:endParaRPr lang="en-GB" dirty="0"/>
          </a:p>
        </p:txBody>
      </p:sp>
      <p:sp>
        <p:nvSpPr>
          <p:cNvPr id="5" name="Plassholder for innhold 4"/>
          <p:cNvSpPr>
            <a:spLocks noGrp="1"/>
          </p:cNvSpPr>
          <p:nvPr>
            <p:ph sz="half" idx="1"/>
          </p:nvPr>
        </p:nvSpPr>
        <p:spPr/>
        <p:txBody>
          <a:bodyPr/>
          <a:lstStyle/>
          <a:p>
            <a:r>
              <a:rPr lang="en-GB" dirty="0" smtClean="0"/>
              <a:t>From specialist to GP </a:t>
            </a:r>
          </a:p>
          <a:p>
            <a:endParaRPr lang="nb-NO" dirty="0"/>
          </a:p>
        </p:txBody>
      </p:sp>
      <p:sp>
        <p:nvSpPr>
          <p:cNvPr id="6" name="Plassholder for innhold 5"/>
          <p:cNvSpPr>
            <a:spLocks noGrp="1"/>
          </p:cNvSpPr>
          <p:nvPr>
            <p:ph sz="half" idx="2"/>
          </p:nvPr>
        </p:nvSpPr>
        <p:spPr>
          <a:xfrm>
            <a:off x="4644008" y="1628800"/>
            <a:ext cx="4038600" cy="4497388"/>
          </a:xfrm>
        </p:spPr>
        <p:txBody>
          <a:bodyPr/>
          <a:lstStyle/>
          <a:p>
            <a:endParaRPr lang="en-GB" dirty="0" smtClean="0"/>
          </a:p>
          <a:p>
            <a:r>
              <a:rPr lang="en-GB" dirty="0" smtClean="0"/>
              <a:t>Agreements</a:t>
            </a:r>
          </a:p>
          <a:p>
            <a:r>
              <a:rPr lang="en-GB" dirty="0" smtClean="0"/>
              <a:t>Supervision </a:t>
            </a:r>
            <a:endParaRPr lang="en-GB" dirty="0"/>
          </a:p>
          <a:p>
            <a:r>
              <a:rPr lang="en-GB" dirty="0" smtClean="0"/>
              <a:t>Communication </a:t>
            </a:r>
            <a:endParaRPr lang="en-GB" dirty="0"/>
          </a:p>
          <a:p>
            <a:r>
              <a:rPr lang="en-GB" dirty="0" smtClean="0"/>
              <a:t>Cooperation </a:t>
            </a:r>
            <a:endParaRPr lang="en-GB" dirty="0"/>
          </a:p>
          <a:p>
            <a:endParaRPr lang="nb-NO" dirty="0"/>
          </a:p>
        </p:txBody>
      </p:sp>
      <p:pic>
        <p:nvPicPr>
          <p:cNvPr id="1433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2420889"/>
            <a:ext cx="403244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0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67544" y="188640"/>
            <a:ext cx="8229600" cy="1143000"/>
          </a:xfrm>
        </p:spPr>
        <p:txBody>
          <a:bodyPr/>
          <a:lstStyle/>
          <a:p>
            <a:r>
              <a:rPr lang="en-GB" dirty="0" smtClean="0"/>
              <a:t>New challenges</a:t>
            </a:r>
            <a:endParaRPr lang="en-GB" dirty="0"/>
          </a:p>
        </p:txBody>
      </p:sp>
      <p:sp>
        <p:nvSpPr>
          <p:cNvPr id="5" name="Plassholder for innhold 4"/>
          <p:cNvSpPr>
            <a:spLocks noGrp="1"/>
          </p:cNvSpPr>
          <p:nvPr>
            <p:ph sz="half" idx="1"/>
          </p:nvPr>
        </p:nvSpPr>
        <p:spPr/>
        <p:txBody>
          <a:bodyPr/>
          <a:lstStyle/>
          <a:p>
            <a:r>
              <a:rPr lang="en-GB" dirty="0" smtClean="0"/>
              <a:t>From GP to……</a:t>
            </a:r>
          </a:p>
          <a:p>
            <a:endParaRPr lang="nb-NO" dirty="0"/>
          </a:p>
        </p:txBody>
      </p:sp>
      <p:sp>
        <p:nvSpPr>
          <p:cNvPr id="6" name="Plassholder for innhold 5"/>
          <p:cNvSpPr>
            <a:spLocks noGrp="1"/>
          </p:cNvSpPr>
          <p:nvPr>
            <p:ph sz="half" idx="2"/>
          </p:nvPr>
        </p:nvSpPr>
        <p:spPr>
          <a:xfrm>
            <a:off x="4644008" y="1078851"/>
            <a:ext cx="4038600" cy="5047312"/>
          </a:xfrm>
        </p:spPr>
        <p:txBody>
          <a:bodyPr/>
          <a:lstStyle/>
          <a:p>
            <a:endParaRPr lang="en-GB" dirty="0" smtClean="0"/>
          </a:p>
          <a:p>
            <a:r>
              <a:rPr lang="en-GB" dirty="0"/>
              <a:t>Nurse practitioners</a:t>
            </a:r>
          </a:p>
          <a:p>
            <a:r>
              <a:rPr lang="en-GB" dirty="0"/>
              <a:t>Nurses!</a:t>
            </a:r>
          </a:p>
          <a:p>
            <a:r>
              <a:rPr lang="en-GB" dirty="0"/>
              <a:t>Health care assistants</a:t>
            </a:r>
          </a:p>
          <a:p>
            <a:r>
              <a:rPr lang="en-GB" dirty="0" smtClean="0"/>
              <a:t>Pharmacies</a:t>
            </a:r>
            <a:endParaRPr lang="en-GB" dirty="0"/>
          </a:p>
          <a:p>
            <a:r>
              <a:rPr lang="en-GB" dirty="0"/>
              <a:t>Psychologists</a:t>
            </a:r>
          </a:p>
          <a:p>
            <a:r>
              <a:rPr lang="en-GB" dirty="0"/>
              <a:t>The web</a:t>
            </a:r>
          </a:p>
          <a:p>
            <a:r>
              <a:rPr lang="en-GB" dirty="0"/>
              <a:t>Network</a:t>
            </a:r>
          </a:p>
          <a:p>
            <a:r>
              <a:rPr lang="en-GB" dirty="0"/>
              <a:t>Empowerment </a:t>
            </a:r>
          </a:p>
          <a:p>
            <a:endParaRPr lang="en-GB" dirty="0" smtClean="0"/>
          </a:p>
          <a:p>
            <a:endParaRPr lang="en-GB" dirty="0"/>
          </a:p>
          <a:p>
            <a:endParaRPr lang="nb-NO" dirty="0"/>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2548384"/>
            <a:ext cx="4032448" cy="238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765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67544" y="188640"/>
            <a:ext cx="8229600" cy="1143000"/>
          </a:xfrm>
        </p:spPr>
        <p:txBody>
          <a:bodyPr/>
          <a:lstStyle/>
          <a:p>
            <a:r>
              <a:rPr lang="en-GB" dirty="0" smtClean="0"/>
              <a:t>GROUP sessions</a:t>
            </a:r>
            <a:endParaRPr lang="en-GB" dirty="0">
              <a:effectLst/>
            </a:endParaRPr>
          </a:p>
        </p:txBody>
      </p:sp>
      <p:sp>
        <p:nvSpPr>
          <p:cNvPr id="5" name="Plassholder for innhold 4"/>
          <p:cNvSpPr>
            <a:spLocks noGrp="1"/>
          </p:cNvSpPr>
          <p:nvPr>
            <p:ph sz="half" idx="1"/>
          </p:nvPr>
        </p:nvSpPr>
        <p:spPr/>
        <p:txBody>
          <a:bodyPr/>
          <a:lstStyle/>
          <a:p>
            <a:r>
              <a:rPr lang="en-GB" b="1" dirty="0" smtClean="0"/>
              <a:t> the Nordic countries </a:t>
            </a:r>
          </a:p>
          <a:p>
            <a:endParaRPr lang="nb-NO" dirty="0"/>
          </a:p>
        </p:txBody>
      </p:sp>
      <p:sp>
        <p:nvSpPr>
          <p:cNvPr id="6" name="Plassholder for innhold 5"/>
          <p:cNvSpPr>
            <a:spLocks noGrp="1"/>
          </p:cNvSpPr>
          <p:nvPr>
            <p:ph sz="half" idx="2"/>
          </p:nvPr>
        </p:nvSpPr>
        <p:spPr>
          <a:xfrm>
            <a:off x="4644008" y="1628800"/>
            <a:ext cx="4038600" cy="4497388"/>
          </a:xfrm>
        </p:spPr>
        <p:txBody>
          <a:bodyPr/>
          <a:lstStyle/>
          <a:p>
            <a:r>
              <a:rPr lang="en-GB" dirty="0"/>
              <a:t>What is a team in primary health care?</a:t>
            </a:r>
          </a:p>
          <a:p>
            <a:pPr lvl="1"/>
            <a:r>
              <a:rPr lang="en-GB" dirty="0"/>
              <a:t>At the GPs office</a:t>
            </a:r>
          </a:p>
          <a:p>
            <a:pPr lvl="1"/>
            <a:r>
              <a:rPr lang="en-GB" dirty="0"/>
              <a:t>In home based care</a:t>
            </a:r>
          </a:p>
          <a:p>
            <a:r>
              <a:rPr lang="en-GB" dirty="0"/>
              <a:t>How to secure collaboration around patients with complex needs?</a:t>
            </a:r>
          </a:p>
          <a:p>
            <a:endParaRPr lang="nb-NO"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3212976"/>
            <a:ext cx="3888432" cy="160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2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Group session</a:t>
            </a:r>
            <a:endParaRPr lang="en-GB" dirty="0"/>
          </a:p>
        </p:txBody>
      </p:sp>
      <p:sp>
        <p:nvSpPr>
          <p:cNvPr id="5" name="Plassholder for innhold 4"/>
          <p:cNvSpPr>
            <a:spLocks noGrp="1"/>
          </p:cNvSpPr>
          <p:nvPr>
            <p:ph idx="1"/>
          </p:nvPr>
        </p:nvSpPr>
        <p:spPr/>
        <p:txBody>
          <a:bodyPr/>
          <a:lstStyle/>
          <a:p>
            <a:endParaRPr lang="en-GB" dirty="0"/>
          </a:p>
        </p:txBody>
      </p:sp>
    </p:spTree>
    <p:extLst>
      <p:ext uri="{BB962C8B-B14F-4D97-AF65-F5344CB8AC3E}">
        <p14:creationId xmlns:p14="http://schemas.microsoft.com/office/powerpoint/2010/main" val="4251900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History</a:t>
            </a:r>
            <a:endParaRPr lang="nb-NO"/>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47625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659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History</a:t>
            </a:r>
            <a:endParaRPr lang="nb-NO"/>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340769"/>
            <a:ext cx="303191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2262188"/>
            <a:ext cx="3486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298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History</a:t>
            </a:r>
            <a:endParaRPr lang="nb-NO"/>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340769"/>
            <a:ext cx="303191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6136" y="1268761"/>
            <a:ext cx="2622054" cy="175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2238375"/>
            <a:ext cx="26193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542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History</a:t>
            </a:r>
            <a:endParaRPr lang="nb-NO"/>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340769"/>
            <a:ext cx="303191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6136" y="1268761"/>
            <a:ext cx="2622054" cy="175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7545" y="3780934"/>
            <a:ext cx="2232248" cy="202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2005013"/>
            <a:ext cx="38290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391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History</a:t>
            </a:r>
            <a:endParaRPr lang="nb-NO"/>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340769"/>
            <a:ext cx="303191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6136" y="1268761"/>
            <a:ext cx="2622054" cy="175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7545" y="3780934"/>
            <a:ext cx="2232248" cy="202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6136" y="3921702"/>
            <a:ext cx="2622054" cy="195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066925"/>
            <a:ext cx="45720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881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Definition </a:t>
            </a:r>
            <a:r>
              <a:rPr lang="nb-NO" dirty="0" err="1"/>
              <a:t>of</a:t>
            </a:r>
            <a:r>
              <a:rPr lang="nb-NO" dirty="0"/>
              <a:t> </a:t>
            </a:r>
            <a:r>
              <a:rPr lang="nb-NO" dirty="0" err="1"/>
              <a:t>Task</a:t>
            </a:r>
            <a:r>
              <a:rPr lang="nb-NO" dirty="0"/>
              <a:t> </a:t>
            </a:r>
            <a:r>
              <a:rPr lang="nb-NO" dirty="0" err="1"/>
              <a:t>Shift</a:t>
            </a:r>
            <a:r>
              <a:rPr lang="nb-NO" dirty="0"/>
              <a:t> </a:t>
            </a:r>
            <a:endParaRPr lang="nb-NO" dirty="0">
              <a:effectLst/>
            </a:endParaRPr>
          </a:p>
        </p:txBody>
      </p:sp>
      <p:sp>
        <p:nvSpPr>
          <p:cNvPr id="5" name="Plassholder for innhold 4"/>
          <p:cNvSpPr>
            <a:spLocks noGrp="1"/>
          </p:cNvSpPr>
          <p:nvPr>
            <p:ph idx="1"/>
          </p:nvPr>
        </p:nvSpPr>
        <p:spPr/>
        <p:txBody>
          <a:bodyPr/>
          <a:lstStyle/>
          <a:p>
            <a:endParaRPr lang="en-GB" dirty="0" smtClean="0"/>
          </a:p>
          <a:p>
            <a:pPr marL="0" indent="0">
              <a:buNone/>
            </a:pPr>
            <a:r>
              <a:rPr lang="en-GB" dirty="0" smtClean="0"/>
              <a:t>• a situation where a task normally performed by a physician is </a:t>
            </a:r>
            <a:r>
              <a:rPr lang="en-GB" b="1" dirty="0" smtClean="0">
                <a:solidFill>
                  <a:srgbClr val="CC0000"/>
                </a:solidFill>
              </a:rPr>
              <a:t>transferred</a:t>
            </a:r>
            <a:r>
              <a:rPr lang="en-GB" b="1" dirty="0" smtClean="0"/>
              <a:t> </a:t>
            </a:r>
            <a:r>
              <a:rPr lang="en-GB" dirty="0" smtClean="0"/>
              <a:t>to a health professional with a </a:t>
            </a:r>
            <a:r>
              <a:rPr lang="en-GB" b="1" dirty="0" smtClean="0">
                <a:solidFill>
                  <a:srgbClr val="CC0000"/>
                </a:solidFill>
              </a:rPr>
              <a:t>different or lower level of education </a:t>
            </a:r>
            <a:r>
              <a:rPr lang="en-GB" dirty="0" smtClean="0"/>
              <a:t>and training, or to a person </a:t>
            </a:r>
            <a:r>
              <a:rPr lang="en-GB" b="1" dirty="0" smtClean="0">
                <a:solidFill>
                  <a:srgbClr val="CC0000"/>
                </a:solidFill>
              </a:rPr>
              <a:t>specifically trained </a:t>
            </a:r>
            <a:r>
              <a:rPr lang="en-GB" dirty="0" smtClean="0"/>
              <a:t>to perform a limited task only, without having a formal health education. </a:t>
            </a:r>
          </a:p>
          <a:p>
            <a:pPr marL="0" indent="0">
              <a:buNone/>
            </a:pPr>
            <a:endParaRPr lang="en-GB" dirty="0" smtClean="0"/>
          </a:p>
          <a:p>
            <a:pPr marL="0" indent="0">
              <a:buNone/>
            </a:pPr>
            <a:endParaRPr lang="nb-NO" dirty="0"/>
          </a:p>
          <a:p>
            <a:pPr marL="0" indent="0">
              <a:buNone/>
            </a:pPr>
            <a:endParaRPr lang="nb-NO"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088" y="4344359"/>
            <a:ext cx="3779912" cy="251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996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Reasons</a:t>
            </a:r>
            <a:r>
              <a:rPr lang="nb-NO" dirty="0"/>
              <a:t> </a:t>
            </a:r>
            <a:endParaRPr lang="nb-NO" dirty="0">
              <a:effectLst/>
            </a:endParaRPr>
          </a:p>
        </p:txBody>
      </p:sp>
      <p:sp>
        <p:nvSpPr>
          <p:cNvPr id="3" name="Plassholder for innhold 2"/>
          <p:cNvSpPr>
            <a:spLocks noGrp="1"/>
          </p:cNvSpPr>
          <p:nvPr>
            <p:ph idx="1"/>
          </p:nvPr>
        </p:nvSpPr>
        <p:spPr/>
        <p:txBody>
          <a:bodyPr/>
          <a:lstStyle/>
          <a:p>
            <a:r>
              <a:rPr lang="en-GB" dirty="0" smtClean="0"/>
              <a:t>Development of the professions </a:t>
            </a:r>
          </a:p>
          <a:p>
            <a:r>
              <a:rPr lang="en-GB" dirty="0" smtClean="0"/>
              <a:t>Patient preference</a:t>
            </a:r>
          </a:p>
          <a:p>
            <a:r>
              <a:rPr lang="en-GB" dirty="0" smtClean="0"/>
              <a:t>Geography</a:t>
            </a:r>
          </a:p>
          <a:p>
            <a:r>
              <a:rPr lang="en-GB" dirty="0" smtClean="0"/>
              <a:t>Professional shortage </a:t>
            </a:r>
          </a:p>
          <a:p>
            <a:endParaRPr lang="en-GB" dirty="0" smtClean="0"/>
          </a:p>
          <a:p>
            <a:r>
              <a:rPr lang="en-GB" dirty="0" smtClean="0"/>
              <a:t>Politics </a:t>
            </a:r>
          </a:p>
          <a:p>
            <a:r>
              <a:rPr lang="en-GB" dirty="0" smtClean="0"/>
              <a:t>Money </a:t>
            </a:r>
          </a:p>
          <a:p>
            <a:endParaRPr lang="nb-NO"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23205" y="3326160"/>
            <a:ext cx="4720795" cy="354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2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Department of health</a:t>
            </a:r>
            <a:endParaRPr lang="en-GB" dirty="0"/>
          </a:p>
        </p:txBody>
      </p:sp>
      <p:pic>
        <p:nvPicPr>
          <p:cNvPr id="8197" name="Picture 5"/>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1412776"/>
            <a:ext cx="4038600" cy="427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7126" y="1484784"/>
            <a:ext cx="4018601" cy="422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60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679</Words>
  <Application>Microsoft Office PowerPoint</Application>
  <PresentationFormat>Skærmshow (4:3)</PresentationFormat>
  <Paragraphs>85</Paragraphs>
  <Slides>18</Slides>
  <Notes>2</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Standard utforming</vt:lpstr>
      <vt:lpstr> Task shift  </vt:lpstr>
      <vt:lpstr>History</vt:lpstr>
      <vt:lpstr>History</vt:lpstr>
      <vt:lpstr>History</vt:lpstr>
      <vt:lpstr>History</vt:lpstr>
      <vt:lpstr>History</vt:lpstr>
      <vt:lpstr>Definition of Task Shift </vt:lpstr>
      <vt:lpstr>Reasons </vt:lpstr>
      <vt:lpstr>Department of health</vt:lpstr>
      <vt:lpstr>Department of health</vt:lpstr>
      <vt:lpstr>Task sharing for selected health services in hospitals</vt:lpstr>
      <vt:lpstr>What about the quality? </vt:lpstr>
      <vt:lpstr>Between levels</vt:lpstr>
      <vt:lpstr>Task dropping?</vt:lpstr>
      <vt:lpstr>New challenges</vt:lpstr>
      <vt:lpstr>New challenges</vt:lpstr>
      <vt:lpstr>GROUP sessions</vt:lpstr>
      <vt:lpstr>Group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shift</dc:title>
  <dc:creator>Marit Hermansen</dc:creator>
  <cp:lastModifiedBy>TLO</cp:lastModifiedBy>
  <cp:revision>3</cp:revision>
  <dcterms:modified xsi:type="dcterms:W3CDTF">2015-03-05T11:48:43Z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-235430316</vt:i4>
  </property>
  <property fmtid="{D5CDD505-2E9C-101B-9397-08002B2CF9AE}" pid="3" name="_NewReviewCycle">
    <vt:lpwstr/>
  </property>
  <property fmtid="{D5CDD505-2E9C-101B-9397-08002B2CF9AE}" pid="4" name="_EmailSubject">
    <vt:lpwstr>Presentations from Reykjavik</vt:lpwstr>
  </property>
  <property fmtid="{D5CDD505-2E9C-101B-9397-08002B2CF9AE}" pid="5" name="_AuthorEmail">
    <vt:lpwstr>Marit.Hermansen@legeforeningen.no</vt:lpwstr>
  </property>
  <property fmtid="{D5CDD505-2E9C-101B-9397-08002B2CF9AE}" pid="6" name="_AuthorEmailDisplayName">
    <vt:lpwstr>Marit Hermansen</vt:lpwstr>
  </property>
</Properties>
</file>