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1" r:id="rId3"/>
    <p:sldId id="265" r:id="rId4"/>
    <p:sldId id="263" r:id="rId5"/>
    <p:sldId id="264" r:id="rId6"/>
    <p:sldId id="258" r:id="rId7"/>
    <p:sldId id="259" r:id="rId8"/>
    <p:sldId id="262" r:id="rId9"/>
    <p:sldId id="269" r:id="rId10"/>
    <p:sldId id="267" r:id="rId11"/>
    <p:sldId id="266" r:id="rId12"/>
    <p:sldId id="268" r:id="rId13"/>
    <p:sldId id="270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F6971-5E22-4F16-9309-132B533BE35F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9ADCB-EE74-4499-ABB1-5C8313584B4A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6612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Nyt = </a:t>
            </a:r>
            <a:r>
              <a:rPr lang="fi-FI" dirty="0" err="1" smtClean="0"/>
              <a:t>Now</a:t>
            </a:r>
            <a:r>
              <a:rPr lang="fi-FI" dirty="0" smtClean="0"/>
              <a:t>;</a:t>
            </a:r>
            <a:r>
              <a:rPr lang="fi-FI" baseline="0" dirty="0" smtClean="0"/>
              <a:t> </a:t>
            </a:r>
          </a:p>
          <a:p>
            <a:r>
              <a:rPr lang="fi-FI" baseline="0" dirty="0" err="1" smtClean="0"/>
              <a:t>colours</a:t>
            </a:r>
            <a:r>
              <a:rPr lang="fi-FI" baseline="0" dirty="0" smtClean="0"/>
              <a:t> = </a:t>
            </a:r>
            <a:r>
              <a:rPr lang="fi-FI" baseline="0" dirty="0" err="1" smtClean="0"/>
              <a:t>University-hospital</a:t>
            </a:r>
            <a:r>
              <a:rPr lang="fi-FI" baseline="0" dirty="0" smtClean="0"/>
              <a:t> </a:t>
            </a:r>
            <a:r>
              <a:rPr lang="fi-FI" baseline="0" dirty="0" err="1" smtClean="0"/>
              <a:t>districts</a:t>
            </a:r>
            <a:endParaRPr lang="fi-FI" baseline="0" dirty="0" smtClean="0"/>
          </a:p>
          <a:p>
            <a:r>
              <a:rPr lang="fi-FI" dirty="0" err="1" smtClean="0"/>
              <a:t>Numbers</a:t>
            </a:r>
            <a:r>
              <a:rPr lang="fi-FI" dirty="0" smtClean="0"/>
              <a:t> = Central </a:t>
            </a:r>
            <a:r>
              <a:rPr lang="fi-FI" dirty="0" err="1" smtClean="0"/>
              <a:t>hospital</a:t>
            </a:r>
            <a:r>
              <a:rPr lang="fi-FI" baseline="0" dirty="0" smtClean="0"/>
              <a:t> </a:t>
            </a:r>
            <a:r>
              <a:rPr lang="fi-FI" baseline="0" dirty="0" err="1" smtClean="0"/>
              <a:t>distircts</a:t>
            </a:r>
            <a:endParaRPr lang="fi-FI" baseline="0" dirty="0" smtClean="0"/>
          </a:p>
          <a:p>
            <a:r>
              <a:rPr lang="fi-FI" baseline="0" dirty="0" smtClean="0"/>
              <a:t>White </a:t>
            </a:r>
            <a:r>
              <a:rPr lang="fi-FI" baseline="0" dirty="0" err="1" smtClean="0"/>
              <a:t>lines</a:t>
            </a:r>
            <a:r>
              <a:rPr lang="fi-FI" baseline="0" dirty="0" smtClean="0"/>
              <a:t>: </a:t>
            </a:r>
            <a:r>
              <a:rPr lang="fi-FI" baseline="0" dirty="0" err="1" smtClean="0"/>
              <a:t>Municipalities</a:t>
            </a:r>
            <a:endParaRPr lang="fi-FI" baseline="0" dirty="0" smtClean="0"/>
          </a:p>
          <a:p>
            <a:r>
              <a:rPr lang="fi-FI" baseline="0" dirty="0" smtClean="0"/>
              <a:t>Ehdotus: Suggestion for the </a:t>
            </a:r>
            <a:r>
              <a:rPr lang="fi-FI" baseline="0" dirty="0" err="1" smtClean="0"/>
              <a:t>coming</a:t>
            </a:r>
            <a:r>
              <a:rPr lang="fi-FI" baseline="0" dirty="0" smtClean="0"/>
              <a:t> </a:t>
            </a:r>
            <a:r>
              <a:rPr lang="fi-FI" baseline="0" dirty="0" err="1" smtClean="0"/>
              <a:t>health-care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areas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9ADCB-EE74-4499-ABB1-5C8313584B4A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97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6512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56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226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8374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523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151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732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2927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49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65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13E0B-DD5F-45D2-82D0-CF6689ECE4A0}" type="datetimeFigureOut">
              <a:rPr lang="fi-FI" smtClean="0"/>
              <a:t>5.3.2015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851CB-E74B-4C04-A15B-C32A6F27E8B8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496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/>
          <a:lstStyle/>
          <a:p>
            <a:r>
              <a:rPr lang="fi-F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 </a:t>
            </a:r>
            <a:r>
              <a:rPr lang="fi-FI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</a:t>
            </a:r>
            <a:r>
              <a:rPr lang="fi-F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</a:t>
            </a:r>
            <a:endParaRPr lang="fi-F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6400800" cy="2664296"/>
          </a:xfrm>
        </p:spPr>
        <p:txBody>
          <a:bodyPr>
            <a:normAutofit fontScale="77500" lnSpcReduction="20000"/>
          </a:bodyPr>
          <a:lstStyle/>
          <a:p>
            <a:r>
              <a:rPr lang="fi-FI" sz="5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Finland 2014-2016</a:t>
            </a:r>
          </a:p>
          <a:p>
            <a:r>
              <a:rPr lang="fi-FI" sz="5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 Action1.1.2017</a:t>
            </a:r>
          </a:p>
          <a:p>
            <a:endParaRPr lang="fi-FI" dirty="0" smtClean="0"/>
          </a:p>
          <a:p>
            <a:r>
              <a:rPr lang="fi-FI" dirty="0" smtClean="0"/>
              <a:t>Arto Virtanen</a:t>
            </a:r>
            <a:endParaRPr lang="fi-FI" dirty="0"/>
          </a:p>
          <a:p>
            <a:r>
              <a:rPr lang="fi-FI" dirty="0" smtClean="0"/>
              <a:t>Reykjavik 4.9.2014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229200"/>
            <a:ext cx="3541776" cy="1207008"/>
          </a:xfrm>
          <a:prstGeom prst="rect">
            <a:avLst/>
          </a:prstGeom>
        </p:spPr>
      </p:pic>
      <p:pic>
        <p:nvPicPr>
          <p:cNvPr id="1026" name="Picture 2" descr="http://syly.fi/web_images/syly_logo_135x13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1" y="4869160"/>
            <a:ext cx="1717923" cy="171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283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Social-Health</a:t>
            </a:r>
            <a:r>
              <a:rPr lang="fi-FI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Area </a:t>
            </a:r>
            <a:r>
              <a:rPr lang="fi-FI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Government</a:t>
            </a:r>
            <a:endParaRPr lang="fi-FI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Representatives</a:t>
            </a:r>
            <a:r>
              <a:rPr lang="fi-FI" dirty="0" smtClean="0"/>
              <a:t> </a:t>
            </a:r>
            <a:r>
              <a:rPr lang="fi-FI" dirty="0" err="1" smtClean="0"/>
              <a:t>must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counsellors</a:t>
            </a:r>
            <a:r>
              <a:rPr lang="fi-FI" dirty="0" smtClean="0"/>
              <a:t> in the </a:t>
            </a:r>
            <a:r>
              <a:rPr lang="fi-FI" dirty="0" err="1" smtClean="0"/>
              <a:t>municipalities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Every</a:t>
            </a:r>
            <a:r>
              <a:rPr lang="fi-FI" dirty="0" smtClean="0"/>
              <a:t> 4 </a:t>
            </a:r>
            <a:r>
              <a:rPr lang="fi-FI" dirty="0" err="1" smtClean="0"/>
              <a:t>years</a:t>
            </a:r>
            <a:r>
              <a:rPr lang="fi-FI" dirty="0" smtClean="0"/>
              <a:t> </a:t>
            </a:r>
            <a:r>
              <a:rPr lang="fi-FI" dirty="0" err="1" smtClean="0"/>
              <a:t>each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r>
              <a:rPr lang="fi-FI" dirty="0" smtClean="0"/>
              <a:t> </a:t>
            </a:r>
            <a:r>
              <a:rPr lang="fi-FI" dirty="0" err="1" smtClean="0"/>
              <a:t>must</a:t>
            </a:r>
            <a:r>
              <a:rPr lang="fi-FI" dirty="0" smtClean="0"/>
              <a:t> </a:t>
            </a:r>
            <a:r>
              <a:rPr lang="fi-FI" dirty="0" err="1" smtClean="0"/>
              <a:t>make</a:t>
            </a:r>
            <a:r>
              <a:rPr lang="fi-FI" dirty="0" smtClean="0"/>
              <a:t> a new ”</a:t>
            </a:r>
            <a:r>
              <a:rPr lang="fi-FI" dirty="0" err="1" smtClean="0"/>
              <a:t>gameplan</a:t>
            </a:r>
            <a:r>
              <a:rPr lang="fi-FI" dirty="0" smtClean="0"/>
              <a:t>” </a:t>
            </a:r>
            <a:r>
              <a:rPr lang="fi-FI" dirty="0" err="1" smtClean="0"/>
              <a:t>about</a:t>
            </a:r>
            <a:r>
              <a:rPr lang="fi-FI" dirty="0" smtClean="0"/>
              <a:t> the </a:t>
            </a:r>
            <a:r>
              <a:rPr lang="fi-FI" dirty="0" err="1" smtClean="0"/>
              <a:t>ways</a:t>
            </a:r>
            <a:r>
              <a:rPr lang="fi-FI" dirty="0" smtClean="0"/>
              <a:t> of </a:t>
            </a:r>
            <a:r>
              <a:rPr lang="fi-FI" dirty="0" err="1" smtClean="0"/>
              <a:t>working</a:t>
            </a:r>
            <a:endParaRPr lang="fi-FI" dirty="0" smtClean="0"/>
          </a:p>
          <a:p>
            <a:r>
              <a:rPr lang="fi-FI" dirty="0" smtClean="0"/>
              <a:t>In the </a:t>
            </a:r>
            <a:r>
              <a:rPr lang="fi-FI" dirty="0" err="1" smtClean="0"/>
              <a:t>area</a:t>
            </a:r>
            <a:r>
              <a:rPr lang="fi-FI" dirty="0" smtClean="0"/>
              <a:t> </a:t>
            </a:r>
            <a:r>
              <a:rPr lang="fi-FI" dirty="0" err="1" smtClean="0"/>
              <a:t>municipalities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the </a:t>
            </a:r>
            <a:r>
              <a:rPr lang="fi-FI" dirty="0" err="1" smtClean="0"/>
              <a:t>votepower</a:t>
            </a:r>
            <a:r>
              <a:rPr lang="fi-FI" dirty="0" smtClean="0"/>
              <a:t>: </a:t>
            </a:r>
          </a:p>
          <a:p>
            <a:pPr lvl="1"/>
            <a:r>
              <a:rPr lang="fi-FI" dirty="0" err="1" smtClean="0"/>
              <a:t>Depending</a:t>
            </a:r>
            <a:r>
              <a:rPr lang="fi-FI" dirty="0" smtClean="0"/>
              <a:t> on the </a:t>
            </a:r>
            <a:r>
              <a:rPr lang="fi-FI" dirty="0" err="1" smtClean="0"/>
              <a:t>number</a:t>
            </a:r>
            <a:r>
              <a:rPr lang="fi-FI" dirty="0" smtClean="0"/>
              <a:t> of </a:t>
            </a:r>
            <a:r>
              <a:rPr lang="fi-FI" dirty="0" err="1" smtClean="0"/>
              <a:t>inhabitants</a:t>
            </a:r>
            <a:endParaRPr lang="fi-FI" dirty="0" smtClean="0"/>
          </a:p>
          <a:p>
            <a:pPr lvl="1"/>
            <a:r>
              <a:rPr lang="fi-FI" dirty="0" smtClean="0"/>
              <a:t>1 city </a:t>
            </a:r>
            <a:r>
              <a:rPr lang="fi-FI" dirty="0" err="1" smtClean="0"/>
              <a:t>cannot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over</a:t>
            </a:r>
            <a:r>
              <a:rPr lang="fi-FI" dirty="0" smtClean="0"/>
              <a:t> 50% of </a:t>
            </a:r>
            <a:r>
              <a:rPr lang="fi-FI" dirty="0" err="1" smtClean="0"/>
              <a:t>power</a:t>
            </a:r>
            <a:r>
              <a:rPr lang="fi-FI" dirty="0" smtClean="0"/>
              <a:t>. </a:t>
            </a:r>
          </a:p>
          <a:p>
            <a:r>
              <a:rPr lang="fi-FI" dirty="0" err="1" smtClean="0"/>
              <a:t>Once</a:t>
            </a:r>
            <a:r>
              <a:rPr lang="fi-FI" dirty="0" smtClean="0"/>
              <a:t> a </a:t>
            </a:r>
            <a:r>
              <a:rPr lang="fi-FI" dirty="0" err="1" smtClean="0"/>
              <a:t>year</a:t>
            </a:r>
            <a:r>
              <a:rPr lang="fi-FI" dirty="0" smtClean="0"/>
              <a:t> the </a:t>
            </a:r>
            <a:r>
              <a:rPr lang="fi-FI" dirty="0" err="1" smtClean="0"/>
              <a:t>ministry</a:t>
            </a:r>
            <a:r>
              <a:rPr lang="fi-FI" dirty="0" smtClean="0"/>
              <a:t> of </a:t>
            </a:r>
            <a:r>
              <a:rPr lang="fi-FI" dirty="0" err="1" smtClean="0"/>
              <a:t>health</a:t>
            </a:r>
            <a:r>
              <a:rPr lang="fi-FI" dirty="0" smtClean="0"/>
              <a:t> and social </a:t>
            </a:r>
            <a:r>
              <a:rPr lang="fi-FI" dirty="0" err="1" smtClean="0"/>
              <a:t>affairs</a:t>
            </a:r>
            <a:r>
              <a:rPr lang="fi-FI" dirty="0" smtClean="0"/>
              <a:t> </a:t>
            </a:r>
            <a:r>
              <a:rPr lang="fi-FI" dirty="0" err="1" smtClean="0"/>
              <a:t>has</a:t>
            </a:r>
            <a:r>
              <a:rPr lang="fi-FI" dirty="0" smtClean="0"/>
              <a:t> </a:t>
            </a:r>
            <a:r>
              <a:rPr lang="fi-FI" dirty="0" err="1" smtClean="0"/>
              <a:t>official</a:t>
            </a:r>
            <a:r>
              <a:rPr lang="fi-FI" dirty="0" smtClean="0"/>
              <a:t> </a:t>
            </a:r>
            <a:r>
              <a:rPr lang="fi-FI" dirty="0" err="1" smtClean="0"/>
              <a:t>talks</a:t>
            </a:r>
            <a:r>
              <a:rPr lang="fi-FI" dirty="0" smtClean="0"/>
              <a:t> with </a:t>
            </a:r>
            <a:r>
              <a:rPr lang="fi-FI" dirty="0" err="1" smtClean="0"/>
              <a:t>areas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360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r>
              <a:rPr lang="fi-FI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decides</a:t>
            </a:r>
            <a:endParaRPr lang="fi-FI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err="1" smtClean="0"/>
              <a:t>Define</a:t>
            </a:r>
            <a:r>
              <a:rPr lang="fi-FI" dirty="0" smtClean="0"/>
              <a:t> </a:t>
            </a:r>
            <a:r>
              <a:rPr lang="fi-FI" dirty="0" err="1"/>
              <a:t>n</a:t>
            </a:r>
            <a:r>
              <a:rPr lang="fi-FI" dirty="0" err="1" smtClean="0"/>
              <a:t>eeds</a:t>
            </a:r>
            <a:r>
              <a:rPr lang="fi-FI" dirty="0" smtClean="0"/>
              <a:t> for </a:t>
            </a:r>
            <a:r>
              <a:rPr lang="fi-FI" dirty="0" err="1" smtClean="0"/>
              <a:t>services</a:t>
            </a:r>
            <a:endParaRPr lang="fi-FI" dirty="0" smtClean="0"/>
          </a:p>
          <a:p>
            <a:r>
              <a:rPr lang="fi-FI" dirty="0" err="1" smtClean="0"/>
              <a:t>Implement</a:t>
            </a:r>
            <a:r>
              <a:rPr lang="fi-FI" dirty="0" smtClean="0"/>
              <a:t> national </a:t>
            </a:r>
            <a:r>
              <a:rPr lang="fi-FI" dirty="0" err="1" smtClean="0"/>
              <a:t>strategies</a:t>
            </a:r>
            <a:endParaRPr lang="fi-FI" dirty="0" smtClean="0"/>
          </a:p>
          <a:p>
            <a:pPr lvl="1"/>
            <a:r>
              <a:rPr lang="fi-FI" dirty="0" err="1" smtClean="0"/>
              <a:t>Social-</a:t>
            </a:r>
            <a:r>
              <a:rPr lang="fi-FI" dirty="0" smtClean="0"/>
              <a:t> </a:t>
            </a:r>
            <a:r>
              <a:rPr lang="fi-FI" dirty="0" err="1" smtClean="0"/>
              <a:t>healthcare</a:t>
            </a:r>
            <a:r>
              <a:rPr lang="fi-FI" dirty="0" smtClean="0"/>
              <a:t> – </a:t>
            </a:r>
            <a:r>
              <a:rPr lang="fi-FI" dirty="0" err="1" smtClean="0"/>
              <a:t>integration</a:t>
            </a:r>
            <a:endParaRPr lang="fi-FI" dirty="0" smtClean="0"/>
          </a:p>
          <a:p>
            <a:pPr lvl="1"/>
            <a:r>
              <a:rPr lang="fi-FI" dirty="0" err="1" smtClean="0"/>
              <a:t>Near</a:t>
            </a:r>
            <a:r>
              <a:rPr lang="fi-FI" dirty="0" smtClean="0"/>
              <a:t> – </a:t>
            </a:r>
            <a:r>
              <a:rPr lang="fi-FI" dirty="0" err="1" smtClean="0"/>
              <a:t>services</a:t>
            </a:r>
            <a:r>
              <a:rPr lang="fi-FI" dirty="0" smtClean="0"/>
              <a:t> </a:t>
            </a:r>
            <a:r>
              <a:rPr lang="fi-FI" dirty="0" err="1" smtClean="0"/>
              <a:t>must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arranged</a:t>
            </a:r>
            <a:r>
              <a:rPr lang="fi-FI" dirty="0" smtClean="0"/>
              <a:t> </a:t>
            </a:r>
            <a:r>
              <a:rPr lang="fi-FI" dirty="0" err="1" smtClean="0"/>
              <a:t>too</a:t>
            </a:r>
            <a:endParaRPr lang="fi-FI" dirty="0" smtClean="0"/>
          </a:p>
          <a:p>
            <a:pPr lvl="1"/>
            <a:r>
              <a:rPr lang="fi-FI" dirty="0" err="1" smtClean="0"/>
              <a:t>Emergency</a:t>
            </a:r>
            <a:r>
              <a:rPr lang="fi-FI" dirty="0" smtClean="0"/>
              <a:t> </a:t>
            </a:r>
            <a:r>
              <a:rPr lang="fi-FI" dirty="0" err="1" smtClean="0"/>
              <a:t>services</a:t>
            </a:r>
            <a:endParaRPr lang="fi-FI" dirty="0" smtClean="0"/>
          </a:p>
          <a:p>
            <a:r>
              <a:rPr lang="fi-FI" dirty="0" err="1" smtClean="0"/>
              <a:t>Define</a:t>
            </a:r>
            <a:r>
              <a:rPr lang="fi-FI" dirty="0" smtClean="0"/>
              <a:t> </a:t>
            </a:r>
            <a:r>
              <a:rPr lang="fi-FI" dirty="0" err="1" smtClean="0"/>
              <a:t>ways</a:t>
            </a:r>
            <a:r>
              <a:rPr lang="fi-FI" dirty="0" smtClean="0"/>
              <a:t> of </a:t>
            </a:r>
            <a:r>
              <a:rPr lang="fi-FI" dirty="0" err="1" smtClean="0"/>
              <a:t>providing</a:t>
            </a:r>
            <a:r>
              <a:rPr lang="fi-FI" dirty="0" smtClean="0"/>
              <a:t> </a:t>
            </a:r>
            <a:r>
              <a:rPr lang="fi-FI" dirty="0" err="1" smtClean="0"/>
              <a:t>services</a:t>
            </a:r>
            <a:endParaRPr lang="fi-FI" dirty="0" smtClean="0"/>
          </a:p>
          <a:p>
            <a:r>
              <a:rPr lang="fi-FI" dirty="0" smtClean="0"/>
              <a:t>The </a:t>
            </a:r>
            <a:r>
              <a:rPr lang="fi-FI" dirty="0" err="1" smtClean="0"/>
              <a:t>area</a:t>
            </a:r>
            <a:r>
              <a:rPr lang="fi-FI" dirty="0" smtClean="0"/>
              <a:t> is </a:t>
            </a:r>
            <a:r>
              <a:rPr lang="fi-FI" dirty="0" err="1" smtClean="0"/>
              <a:t>responsible</a:t>
            </a:r>
            <a:r>
              <a:rPr lang="fi-FI" dirty="0" smtClean="0"/>
              <a:t> for </a:t>
            </a:r>
            <a:r>
              <a:rPr lang="fi-FI" dirty="0" err="1" smtClean="0"/>
              <a:t>health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records</a:t>
            </a:r>
            <a:endParaRPr lang="fi-FI" dirty="0" smtClean="0"/>
          </a:p>
          <a:p>
            <a:r>
              <a:rPr lang="fi-FI" dirty="0" smtClean="0"/>
              <a:t>How to </a:t>
            </a:r>
            <a:r>
              <a:rPr lang="fi-FI" dirty="0" err="1" smtClean="0"/>
              <a:t>obtain</a:t>
            </a:r>
            <a:r>
              <a:rPr lang="fi-FI" dirty="0" smtClean="0"/>
              <a:t> </a:t>
            </a:r>
            <a:r>
              <a:rPr lang="fi-FI" dirty="0" err="1" smtClean="0"/>
              <a:t>private-sector</a:t>
            </a:r>
            <a:r>
              <a:rPr lang="fi-FI" dirty="0" smtClean="0"/>
              <a:t> </a:t>
            </a:r>
            <a:r>
              <a:rPr lang="fi-FI" dirty="0" err="1" smtClean="0"/>
              <a:t>subcontractors</a:t>
            </a:r>
            <a:endParaRPr lang="fi-FI" dirty="0" smtClean="0"/>
          </a:p>
          <a:p>
            <a:r>
              <a:rPr lang="fi-FI" dirty="0" err="1" smtClean="0"/>
              <a:t>Controlling</a:t>
            </a:r>
            <a:r>
              <a:rPr lang="fi-FI" dirty="0" smtClean="0"/>
              <a:t> and </a:t>
            </a:r>
            <a:r>
              <a:rPr lang="fi-FI" dirty="0" err="1" smtClean="0"/>
              <a:t>measuring</a:t>
            </a:r>
            <a:r>
              <a:rPr lang="fi-FI" dirty="0" smtClean="0"/>
              <a:t> </a:t>
            </a:r>
            <a:r>
              <a:rPr lang="fi-FI" dirty="0" err="1" smtClean="0"/>
              <a:t>services</a:t>
            </a:r>
            <a:r>
              <a:rPr lang="fi-FI" dirty="0" smtClean="0"/>
              <a:t> </a:t>
            </a:r>
            <a:r>
              <a:rPr lang="fi-FI" dirty="0" err="1" smtClean="0"/>
              <a:t>provided</a:t>
            </a:r>
            <a:endParaRPr lang="fi-FI" dirty="0" smtClean="0"/>
          </a:p>
          <a:p>
            <a:r>
              <a:rPr lang="fi-FI" dirty="0" err="1" smtClean="0"/>
              <a:t>Citizens</a:t>
            </a:r>
            <a:r>
              <a:rPr lang="fi-FI" dirty="0" smtClean="0"/>
              <a:t> </a:t>
            </a:r>
            <a:r>
              <a:rPr lang="fi-FI" b="1" dirty="0" err="1" smtClean="0"/>
              <a:t>may</a:t>
            </a:r>
            <a:r>
              <a:rPr lang="fi-FI" b="1" dirty="0" smtClean="0"/>
              <a:t> </a:t>
            </a:r>
            <a:r>
              <a:rPr lang="fi-FI" b="1" dirty="0" err="1" smtClean="0"/>
              <a:t>be</a:t>
            </a:r>
            <a:r>
              <a:rPr lang="fi-FI" b="1" dirty="0" smtClean="0"/>
              <a:t> </a:t>
            </a:r>
            <a:r>
              <a:rPr lang="fi-FI" b="1" dirty="0" err="1" smtClean="0"/>
              <a:t>heard</a:t>
            </a:r>
            <a:r>
              <a:rPr lang="fi-FI" b="1" dirty="0" smtClean="0"/>
              <a:t> </a:t>
            </a:r>
            <a:r>
              <a:rPr lang="fi-FI" dirty="0" smtClean="0"/>
              <a:t>in the </a:t>
            </a:r>
            <a:r>
              <a:rPr lang="fi-FI" dirty="0" err="1" smtClean="0"/>
              <a:t>decisionmaking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86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Municipalities</a:t>
            </a:r>
            <a:r>
              <a:rPr lang="fi-FI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fi-FI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hospitals</a:t>
            </a:r>
            <a:endParaRPr lang="fi-FI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Produce</a:t>
            </a:r>
            <a:r>
              <a:rPr lang="fi-FI" dirty="0" smtClean="0"/>
              <a:t> </a:t>
            </a:r>
            <a:r>
              <a:rPr lang="fi-FI" dirty="0" err="1" smtClean="0"/>
              <a:t>services</a:t>
            </a:r>
            <a:endParaRPr lang="fi-FI" dirty="0" smtClean="0"/>
          </a:p>
          <a:p>
            <a:pPr lvl="1"/>
            <a:r>
              <a:rPr lang="fi-FI" dirty="0" smtClean="0"/>
              <a:t>The </a:t>
            </a:r>
            <a:r>
              <a:rPr lang="fi-FI" dirty="0" err="1" smtClean="0"/>
              <a:t>social-healthcare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r>
              <a:rPr lang="fi-FI" dirty="0" smtClean="0"/>
              <a:t> </a:t>
            </a:r>
            <a:r>
              <a:rPr lang="fi-FI" dirty="0" err="1" smtClean="0"/>
              <a:t>decides</a:t>
            </a:r>
            <a:r>
              <a:rPr lang="fi-FI" dirty="0" smtClean="0"/>
              <a:t> </a:t>
            </a:r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services</a:t>
            </a:r>
            <a:r>
              <a:rPr lang="fi-FI" dirty="0" smtClean="0"/>
              <a:t>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produced</a:t>
            </a:r>
            <a:r>
              <a:rPr lang="fi-FI" dirty="0" smtClean="0"/>
              <a:t> and </a:t>
            </a:r>
            <a:r>
              <a:rPr lang="fi-FI" dirty="0" err="1" smtClean="0"/>
              <a:t>where</a:t>
            </a:r>
            <a:r>
              <a:rPr lang="fi-FI" dirty="0" smtClean="0"/>
              <a:t> and </a:t>
            </a:r>
            <a:r>
              <a:rPr lang="fi-FI" dirty="0" err="1" smtClean="0"/>
              <a:t>how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produced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841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</a:t>
            </a:r>
            <a:r>
              <a:rPr lang="fi-FI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Worries</a:t>
            </a:r>
            <a:endParaRPr lang="fi-FI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 smtClean="0"/>
              <a:t>Larger</a:t>
            </a:r>
            <a:r>
              <a:rPr lang="fi-FI" dirty="0" smtClean="0"/>
              <a:t> </a:t>
            </a:r>
            <a:r>
              <a:rPr lang="fi-FI" dirty="0" err="1" smtClean="0"/>
              <a:t>municipalities</a:t>
            </a:r>
            <a:r>
              <a:rPr lang="fi-FI" dirty="0" smtClean="0"/>
              <a:t>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dominate</a:t>
            </a:r>
            <a:endParaRPr lang="fi-FI" dirty="0" smtClean="0"/>
          </a:p>
          <a:p>
            <a:pPr lvl="1"/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rural</a:t>
            </a:r>
            <a:r>
              <a:rPr lang="fi-FI" dirty="0" smtClean="0"/>
              <a:t> </a:t>
            </a:r>
            <a:r>
              <a:rPr lang="fi-FI" dirty="0" err="1" smtClean="0"/>
              <a:t>health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survive</a:t>
            </a:r>
            <a:r>
              <a:rPr lang="fi-FI" dirty="0" smtClean="0"/>
              <a:t> ?</a:t>
            </a:r>
          </a:p>
          <a:p>
            <a:r>
              <a:rPr lang="fi-FI" dirty="0" err="1" smtClean="0"/>
              <a:t>Local</a:t>
            </a:r>
            <a:r>
              <a:rPr lang="fi-FI" dirty="0" smtClean="0"/>
              <a:t> </a:t>
            </a:r>
            <a:r>
              <a:rPr lang="fi-FI" dirty="0" err="1" smtClean="0"/>
              <a:t>near-services</a:t>
            </a:r>
            <a:r>
              <a:rPr lang="fi-FI" dirty="0" smtClean="0"/>
              <a:t> = </a:t>
            </a:r>
            <a:r>
              <a:rPr lang="fi-FI" dirty="0" err="1" smtClean="0"/>
              <a:t>e-health</a:t>
            </a:r>
            <a:r>
              <a:rPr lang="fi-FI" dirty="0" smtClean="0"/>
              <a:t> </a:t>
            </a:r>
            <a:r>
              <a:rPr lang="fi-FI" dirty="0" err="1" smtClean="0"/>
              <a:t>self</a:t>
            </a:r>
            <a:r>
              <a:rPr lang="fi-FI" dirty="0" smtClean="0"/>
              <a:t> </a:t>
            </a:r>
            <a:r>
              <a:rPr lang="fi-FI" dirty="0" err="1" smtClean="0"/>
              <a:t>service</a:t>
            </a:r>
            <a:endParaRPr lang="fi-FI" dirty="0" smtClean="0"/>
          </a:p>
          <a:p>
            <a:r>
              <a:rPr lang="fi-FI" dirty="0" smtClean="0"/>
              <a:t>One 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r>
              <a:rPr lang="fi-FI" dirty="0" smtClean="0"/>
              <a:t> of </a:t>
            </a:r>
            <a:r>
              <a:rPr lang="fi-FI" dirty="0" err="1" smtClean="0"/>
              <a:t>gorvernment</a:t>
            </a:r>
            <a:endParaRPr lang="fi-FI" dirty="0" smtClean="0"/>
          </a:p>
          <a:p>
            <a:r>
              <a:rPr lang="fi-FI" dirty="0" err="1" smtClean="0"/>
              <a:t>Still</a:t>
            </a:r>
            <a:r>
              <a:rPr lang="fi-FI" dirty="0" smtClean="0"/>
              <a:t> no </a:t>
            </a:r>
            <a:r>
              <a:rPr lang="fi-FI" dirty="0" err="1" smtClean="0"/>
              <a:t>financial</a:t>
            </a:r>
            <a:r>
              <a:rPr lang="fi-FI" dirty="0" smtClean="0"/>
              <a:t> </a:t>
            </a:r>
            <a:r>
              <a:rPr lang="fi-FI" dirty="0" err="1" smtClean="0"/>
              <a:t>reform</a:t>
            </a:r>
            <a:endParaRPr lang="fi-FI" dirty="0" smtClean="0"/>
          </a:p>
          <a:p>
            <a:pPr lvl="1"/>
            <a:r>
              <a:rPr lang="fi-FI" dirty="0" err="1" smtClean="0"/>
              <a:t>Nobody</a:t>
            </a:r>
            <a:r>
              <a:rPr lang="fi-FI" dirty="0" smtClean="0"/>
              <a:t> is </a:t>
            </a:r>
            <a:r>
              <a:rPr lang="fi-FI" dirty="0" err="1" smtClean="0"/>
              <a:t>responsible</a:t>
            </a:r>
            <a:r>
              <a:rPr lang="fi-FI" dirty="0" smtClean="0"/>
              <a:t> for the </a:t>
            </a:r>
            <a:r>
              <a:rPr lang="fi-FI" dirty="0" err="1" smtClean="0"/>
              <a:t>total</a:t>
            </a:r>
            <a:r>
              <a:rPr lang="fi-FI" dirty="0" smtClean="0"/>
              <a:t> </a:t>
            </a:r>
            <a:r>
              <a:rPr lang="fi-FI" dirty="0" err="1" smtClean="0"/>
              <a:t>cost</a:t>
            </a:r>
            <a:r>
              <a:rPr lang="fi-FI" dirty="0" smtClean="0"/>
              <a:t> of </a:t>
            </a:r>
            <a:r>
              <a:rPr lang="fi-FI" dirty="0" err="1" smtClean="0"/>
              <a:t>healthcare</a:t>
            </a:r>
            <a:endParaRPr lang="fi-FI" dirty="0" smtClean="0"/>
          </a:p>
          <a:p>
            <a:pPr lvl="1"/>
            <a:r>
              <a:rPr lang="fi-FI" dirty="0" err="1" smtClean="0"/>
              <a:t>Drugs</a:t>
            </a:r>
            <a:r>
              <a:rPr lang="fi-FI" dirty="0" smtClean="0"/>
              <a:t>, transport, </a:t>
            </a:r>
            <a:r>
              <a:rPr lang="fi-FI" dirty="0" err="1" smtClean="0"/>
              <a:t>hospitals</a:t>
            </a:r>
            <a:r>
              <a:rPr lang="fi-FI" dirty="0" smtClean="0"/>
              <a:t>, social </a:t>
            </a:r>
            <a:r>
              <a:rPr lang="fi-FI" dirty="0" err="1" smtClean="0"/>
              <a:t>costs</a:t>
            </a:r>
            <a:r>
              <a:rPr lang="fi-FI" dirty="0" smtClean="0"/>
              <a:t>, </a:t>
            </a:r>
            <a:r>
              <a:rPr lang="fi-FI" dirty="0" err="1" smtClean="0"/>
              <a:t>housing</a:t>
            </a:r>
            <a:r>
              <a:rPr lang="fi-FI" dirty="0" smtClean="0"/>
              <a:t>, </a:t>
            </a:r>
            <a:r>
              <a:rPr lang="fi-FI" dirty="0" err="1" smtClean="0"/>
              <a:t>sick-leaves</a:t>
            </a:r>
            <a:endParaRPr lang="fi-FI" dirty="0" smtClean="0"/>
          </a:p>
          <a:p>
            <a:pPr lvl="2"/>
            <a:r>
              <a:rPr lang="fi-FI" dirty="0" err="1" smtClean="0"/>
              <a:t>most</a:t>
            </a:r>
            <a:r>
              <a:rPr lang="fi-FI" dirty="0" smtClean="0"/>
              <a:t> of </a:t>
            </a:r>
            <a:r>
              <a:rPr lang="fi-FI" dirty="0" err="1" smtClean="0"/>
              <a:t>these</a:t>
            </a:r>
            <a:r>
              <a:rPr lang="fi-FI" dirty="0" smtClean="0"/>
              <a:t>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financed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sectors</a:t>
            </a:r>
            <a:r>
              <a:rPr lang="fi-FI" dirty="0" smtClean="0"/>
              <a:t> of the </a:t>
            </a:r>
            <a:r>
              <a:rPr lang="fi-FI" dirty="0" err="1" smtClean="0"/>
              <a:t>society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09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New </a:t>
            </a:r>
            <a:r>
              <a:rPr lang="fi-FI" dirty="0" err="1" smtClean="0"/>
              <a:t>legislation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The </a:t>
            </a:r>
            <a:r>
              <a:rPr lang="fi-FI" dirty="0" err="1"/>
              <a:t>m</a:t>
            </a:r>
            <a:r>
              <a:rPr lang="fi-FI" dirty="0" err="1" smtClean="0"/>
              <a:t>inistry</a:t>
            </a:r>
            <a:r>
              <a:rPr lang="fi-FI" dirty="0" smtClean="0"/>
              <a:t> </a:t>
            </a:r>
            <a:r>
              <a:rPr lang="fi-FI" dirty="0" err="1" smtClean="0"/>
              <a:t>released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suggestion for </a:t>
            </a:r>
            <a:r>
              <a:rPr lang="fi-FI" dirty="0" err="1" smtClean="0"/>
              <a:t>public</a:t>
            </a:r>
            <a:r>
              <a:rPr lang="fi-FI" dirty="0" smtClean="0"/>
              <a:t> </a:t>
            </a:r>
            <a:r>
              <a:rPr lang="fi-FI" dirty="0" err="1" smtClean="0"/>
              <a:t>discussion</a:t>
            </a:r>
            <a:r>
              <a:rPr lang="fi-FI" dirty="0" smtClean="0"/>
              <a:t> 18.8.2014</a:t>
            </a:r>
          </a:p>
          <a:p>
            <a:r>
              <a:rPr lang="fi-FI" dirty="0" smtClean="0"/>
              <a:t>Time for </a:t>
            </a:r>
            <a:r>
              <a:rPr lang="fi-FI" dirty="0" err="1" smtClean="0"/>
              <a:t>discussions</a:t>
            </a:r>
            <a:r>
              <a:rPr lang="fi-FI" dirty="0" smtClean="0"/>
              <a:t> and </a:t>
            </a:r>
            <a:r>
              <a:rPr lang="fi-FI" dirty="0" err="1" smtClean="0"/>
              <a:t>opinions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r>
              <a:rPr lang="fi-FI" dirty="0" smtClean="0"/>
              <a:t> to 14.10.2014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279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Healthcare and </a:t>
            </a:r>
            <a:r>
              <a:rPr lang="fi-FI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fi-FI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ocial </a:t>
            </a:r>
            <a:r>
              <a:rPr lang="fi-FI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</a:t>
            </a:r>
            <a:r>
              <a:rPr lang="fi-FI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</a:t>
            </a:r>
            <a:endParaRPr lang="fi-FI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fi-FI" b="1" dirty="0" err="1" smtClean="0"/>
              <a:t>Municipalties</a:t>
            </a:r>
            <a:r>
              <a:rPr lang="fi-FI" b="1" dirty="0" smtClean="0"/>
              <a:t> </a:t>
            </a:r>
            <a:r>
              <a:rPr lang="fi-FI" b="1" dirty="0" err="1" smtClean="0"/>
              <a:t>arrange</a:t>
            </a:r>
            <a:r>
              <a:rPr lang="fi-FI" b="1" dirty="0" smtClean="0"/>
              <a:t> </a:t>
            </a:r>
            <a:r>
              <a:rPr lang="fi-FI" dirty="0" err="1" smtClean="0"/>
              <a:t>themselves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together</a:t>
            </a:r>
            <a:r>
              <a:rPr lang="fi-FI" dirty="0" smtClean="0"/>
              <a:t> with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municipalties</a:t>
            </a:r>
            <a:r>
              <a:rPr lang="fi-FI" dirty="0" smtClean="0"/>
              <a:t> </a:t>
            </a:r>
          </a:p>
          <a:p>
            <a:pPr lvl="1"/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healthcare</a:t>
            </a:r>
            <a:r>
              <a:rPr lang="fi-FI" dirty="0" smtClean="0"/>
              <a:t> and social </a:t>
            </a:r>
            <a:r>
              <a:rPr lang="fi-FI" dirty="0" err="1" smtClean="0"/>
              <a:t>care</a:t>
            </a:r>
            <a:endParaRPr lang="fi-FI" dirty="0" smtClean="0"/>
          </a:p>
          <a:p>
            <a:pPr lvl="2"/>
            <a:r>
              <a:rPr lang="fi-FI" dirty="0" smtClean="0"/>
              <a:t>Social and </a:t>
            </a:r>
            <a:r>
              <a:rPr lang="fi-FI" dirty="0" err="1" smtClean="0"/>
              <a:t>health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in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silos</a:t>
            </a:r>
            <a:endParaRPr lang="fi-FI" dirty="0" smtClean="0"/>
          </a:p>
          <a:p>
            <a:r>
              <a:rPr lang="fi-FI" dirty="0" err="1" smtClean="0"/>
              <a:t>Primary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often</a:t>
            </a:r>
            <a:r>
              <a:rPr lang="fi-FI" dirty="0" smtClean="0"/>
              <a:t> </a:t>
            </a:r>
            <a:r>
              <a:rPr lang="fi-FI" dirty="0" err="1" smtClean="0"/>
              <a:t>themselves</a:t>
            </a:r>
            <a:endParaRPr lang="fi-FI" dirty="0" smtClean="0"/>
          </a:p>
          <a:p>
            <a:r>
              <a:rPr lang="fi-FI" dirty="0" err="1" smtClean="0"/>
              <a:t>Secondary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mostly</a:t>
            </a:r>
            <a:r>
              <a:rPr lang="fi-FI" dirty="0" smtClean="0"/>
              <a:t> </a:t>
            </a:r>
            <a:r>
              <a:rPr lang="fi-FI" dirty="0" err="1" smtClean="0"/>
              <a:t>together</a:t>
            </a:r>
            <a:r>
              <a:rPr lang="fi-FI" dirty="0" smtClean="0"/>
              <a:t> with </a:t>
            </a:r>
            <a:r>
              <a:rPr lang="fi-FI" dirty="0" err="1" smtClean="0"/>
              <a:t>neighbours</a:t>
            </a:r>
            <a:endParaRPr lang="fi-FI" dirty="0" smtClean="0"/>
          </a:p>
          <a:p>
            <a:r>
              <a:rPr lang="fi-FI" dirty="0" err="1" smtClean="0"/>
              <a:t>Result</a:t>
            </a:r>
            <a:r>
              <a:rPr lang="fi-FI" dirty="0" smtClean="0"/>
              <a:t>:</a:t>
            </a:r>
          </a:p>
          <a:p>
            <a:pPr lvl="1"/>
            <a:r>
              <a:rPr lang="fi-FI" dirty="0" smtClean="0"/>
              <a:t>Wide </a:t>
            </a:r>
            <a:r>
              <a:rPr lang="fi-FI" dirty="0" err="1" smtClean="0"/>
              <a:t>variation</a:t>
            </a:r>
            <a:r>
              <a:rPr lang="fi-FI" dirty="0" smtClean="0"/>
              <a:t> in </a:t>
            </a:r>
            <a:r>
              <a:rPr lang="fi-FI" dirty="0" err="1" smtClean="0"/>
              <a:t>quality</a:t>
            </a:r>
            <a:r>
              <a:rPr lang="fi-FI" dirty="0" smtClean="0"/>
              <a:t>, </a:t>
            </a:r>
            <a:r>
              <a:rPr lang="fi-FI" dirty="0" err="1" smtClean="0"/>
              <a:t>costs</a:t>
            </a:r>
            <a:r>
              <a:rPr lang="fi-FI" dirty="0" smtClean="0"/>
              <a:t>, </a:t>
            </a:r>
            <a:r>
              <a:rPr lang="fi-FI" dirty="0" err="1" smtClean="0"/>
              <a:t>methods</a:t>
            </a:r>
            <a:r>
              <a:rPr lang="fi-FI" dirty="0" smtClean="0"/>
              <a:t> </a:t>
            </a:r>
            <a:r>
              <a:rPr lang="fi-FI" dirty="0" err="1" smtClean="0"/>
              <a:t>used</a:t>
            </a:r>
            <a:r>
              <a:rPr lang="fi-FI" dirty="0" smtClean="0"/>
              <a:t>, </a:t>
            </a:r>
            <a:r>
              <a:rPr lang="fi-FI" dirty="0" err="1" smtClean="0"/>
              <a:t>availability</a:t>
            </a:r>
            <a:r>
              <a:rPr lang="fi-FI" dirty="0" smtClean="0"/>
              <a:t> of </a:t>
            </a:r>
            <a:r>
              <a:rPr lang="fi-FI" dirty="0" err="1" smtClean="0"/>
              <a:t>care</a:t>
            </a:r>
            <a:r>
              <a:rPr lang="fi-FI" dirty="0" smtClean="0"/>
              <a:t>….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50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Healthcare </a:t>
            </a:r>
            <a:r>
              <a:rPr lang="fi-FI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</a:t>
            </a:r>
            <a:r>
              <a:rPr lang="fi-FI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</a:t>
            </a:r>
            <a:r>
              <a:rPr lang="fi-FI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</a:t>
            </a:r>
            <a:endParaRPr lang="fi-FI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 err="1" smtClean="0"/>
              <a:t>Integrated</a:t>
            </a:r>
            <a:r>
              <a:rPr lang="fi-FI" dirty="0" smtClean="0"/>
              <a:t> with social </a:t>
            </a:r>
            <a:r>
              <a:rPr lang="fi-FI" dirty="0" err="1" smtClean="0"/>
              <a:t>care</a:t>
            </a:r>
            <a:endParaRPr lang="fi-FI" dirty="0" smtClean="0"/>
          </a:p>
          <a:p>
            <a:r>
              <a:rPr lang="fi-FI" dirty="0" smtClean="0"/>
              <a:t>Country </a:t>
            </a:r>
            <a:r>
              <a:rPr lang="fi-FI" dirty="0" err="1" smtClean="0"/>
              <a:t>divided</a:t>
            </a:r>
            <a:r>
              <a:rPr lang="fi-FI" dirty="0" smtClean="0"/>
              <a:t> into </a:t>
            </a:r>
            <a:r>
              <a:rPr lang="fi-FI" b="1" dirty="0" smtClean="0"/>
              <a:t>5 </a:t>
            </a:r>
            <a:r>
              <a:rPr lang="fi-FI" b="1" dirty="0" err="1" smtClean="0"/>
              <a:t>social-healthcare</a:t>
            </a:r>
            <a:r>
              <a:rPr lang="fi-FI" b="1" dirty="0" smtClean="0"/>
              <a:t> </a:t>
            </a:r>
            <a:r>
              <a:rPr lang="fi-FI" b="1" dirty="0" err="1" smtClean="0"/>
              <a:t>areas</a:t>
            </a:r>
            <a:r>
              <a:rPr lang="fi-FI" dirty="0" smtClean="0"/>
              <a:t>, </a:t>
            </a:r>
            <a:r>
              <a:rPr lang="fi-FI" dirty="0" err="1" smtClean="0"/>
              <a:t>average</a:t>
            </a:r>
            <a:r>
              <a:rPr lang="fi-FI" dirty="0" smtClean="0"/>
              <a:t> 1 </a:t>
            </a:r>
            <a:r>
              <a:rPr lang="fi-FI" dirty="0" err="1" smtClean="0"/>
              <a:t>mill</a:t>
            </a:r>
            <a:r>
              <a:rPr lang="fi-FI" dirty="0" smtClean="0"/>
              <a:t> </a:t>
            </a:r>
            <a:r>
              <a:rPr lang="fi-FI" dirty="0" err="1" smtClean="0"/>
              <a:t>inhabitans</a:t>
            </a:r>
            <a:endParaRPr lang="fi-FI" dirty="0" smtClean="0"/>
          </a:p>
          <a:p>
            <a:pPr lvl="1"/>
            <a:r>
              <a:rPr lang="fi-FI" dirty="0" err="1" smtClean="0"/>
              <a:t>Areas</a:t>
            </a:r>
            <a:r>
              <a:rPr lang="fi-FI" dirty="0" smtClean="0"/>
              <a:t> </a:t>
            </a:r>
            <a:r>
              <a:rPr lang="fi-FI" dirty="0" err="1" smtClean="0"/>
              <a:t>financed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municipalities</a:t>
            </a:r>
            <a:endParaRPr lang="fi-FI" dirty="0" smtClean="0"/>
          </a:p>
          <a:p>
            <a:pPr lvl="1"/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financed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the </a:t>
            </a:r>
            <a:r>
              <a:rPr lang="fi-FI" dirty="0" err="1" smtClean="0"/>
              <a:t>areas</a:t>
            </a:r>
            <a:endParaRPr lang="fi-FI" dirty="0" smtClean="0"/>
          </a:p>
          <a:p>
            <a:r>
              <a:rPr lang="fi-FI" dirty="0" err="1" smtClean="0"/>
              <a:t>Decision-making</a:t>
            </a:r>
            <a:r>
              <a:rPr lang="fi-FI" dirty="0" smtClean="0"/>
              <a:t> and </a:t>
            </a:r>
            <a:r>
              <a:rPr lang="fi-FI" dirty="0" err="1" smtClean="0"/>
              <a:t>organizing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these</a:t>
            </a:r>
            <a:r>
              <a:rPr lang="fi-FI" dirty="0" smtClean="0"/>
              <a:t> </a:t>
            </a:r>
            <a:r>
              <a:rPr lang="fi-FI" dirty="0" err="1" smtClean="0"/>
              <a:t>areas</a:t>
            </a:r>
            <a:r>
              <a:rPr lang="fi-FI" dirty="0" smtClean="0"/>
              <a:t>  (in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own</a:t>
            </a:r>
            <a:r>
              <a:rPr lang="fi-FI" dirty="0" smtClean="0"/>
              <a:t> </a:t>
            </a:r>
            <a:r>
              <a:rPr lang="fi-FI" dirty="0" err="1" smtClean="0"/>
              <a:t>geographical</a:t>
            </a:r>
            <a:r>
              <a:rPr lang="fi-FI" dirty="0" smtClean="0"/>
              <a:t> </a:t>
            </a:r>
            <a:r>
              <a:rPr lang="fi-FI" dirty="0" err="1" smtClean="0"/>
              <a:t>areas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Social-healthcare</a:t>
            </a:r>
            <a:r>
              <a:rPr lang="fi-FI" dirty="0" smtClean="0"/>
              <a:t> </a:t>
            </a:r>
            <a:r>
              <a:rPr lang="fi-FI" dirty="0" err="1" smtClean="0"/>
              <a:t>areas</a:t>
            </a:r>
            <a:r>
              <a:rPr lang="fi-FI" dirty="0" smtClean="0"/>
              <a:t> </a:t>
            </a:r>
            <a:r>
              <a:rPr lang="fi-FI" dirty="0" err="1" smtClean="0"/>
              <a:t>themselves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forbidden</a:t>
            </a:r>
            <a:r>
              <a:rPr lang="fi-FI" dirty="0" smtClean="0"/>
              <a:t> to </a:t>
            </a:r>
            <a:r>
              <a:rPr lang="fi-FI" dirty="0" err="1" smtClean="0"/>
              <a:t>produce</a:t>
            </a:r>
            <a:r>
              <a:rPr lang="fi-FI" dirty="0" smtClean="0"/>
              <a:t> (</a:t>
            </a:r>
            <a:r>
              <a:rPr lang="fi-FI" dirty="0" err="1" smtClean="0"/>
              <a:t>run</a:t>
            </a:r>
            <a:r>
              <a:rPr lang="fi-FI" dirty="0" smtClean="0"/>
              <a:t> </a:t>
            </a:r>
            <a:r>
              <a:rPr lang="fi-FI" dirty="0" err="1" smtClean="0"/>
              <a:t>hospitals</a:t>
            </a:r>
            <a:r>
              <a:rPr lang="fi-FI" dirty="0" smtClean="0"/>
              <a:t> </a:t>
            </a:r>
            <a:r>
              <a:rPr lang="fi-FI" dirty="0" err="1" smtClean="0"/>
              <a:t>etc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Producing</a:t>
            </a:r>
            <a:r>
              <a:rPr lang="fi-FI" dirty="0" smtClean="0"/>
              <a:t> </a:t>
            </a:r>
            <a:r>
              <a:rPr lang="fi-FI" dirty="0" err="1" smtClean="0"/>
              <a:t>monopoly</a:t>
            </a:r>
            <a:r>
              <a:rPr lang="fi-FI" dirty="0" smtClean="0"/>
              <a:t> for the </a:t>
            </a:r>
            <a:r>
              <a:rPr lang="fi-FI" dirty="0" err="1" smtClean="0"/>
              <a:t>public</a:t>
            </a:r>
            <a:r>
              <a:rPr lang="fi-FI" dirty="0" smtClean="0"/>
              <a:t> </a:t>
            </a:r>
            <a:r>
              <a:rPr lang="fi-FI" dirty="0" err="1" smtClean="0"/>
              <a:t>sector</a:t>
            </a:r>
            <a:endParaRPr lang="fi-FI" dirty="0" smtClean="0"/>
          </a:p>
          <a:p>
            <a:pPr lvl="1"/>
            <a:r>
              <a:rPr lang="fi-FI" dirty="0" err="1"/>
              <a:t>S</a:t>
            </a:r>
            <a:r>
              <a:rPr lang="fi-FI" dirty="0" err="1" smtClean="0"/>
              <a:t>ame</a:t>
            </a:r>
            <a:r>
              <a:rPr lang="fi-FI" dirty="0" smtClean="0"/>
              <a:t> </a:t>
            </a:r>
            <a:r>
              <a:rPr lang="fi-FI" dirty="0" err="1" smtClean="0"/>
              <a:t>municipial</a:t>
            </a:r>
            <a:r>
              <a:rPr lang="fi-FI" dirty="0" smtClean="0"/>
              <a:t> </a:t>
            </a:r>
            <a:r>
              <a:rPr lang="fi-FI" dirty="0" err="1" smtClean="0"/>
              <a:t>producers</a:t>
            </a:r>
            <a:r>
              <a:rPr lang="fi-FI" dirty="0" smtClean="0"/>
              <a:t> as </a:t>
            </a:r>
            <a:r>
              <a:rPr lang="fi-FI" dirty="0" err="1" smtClean="0"/>
              <a:t>before</a:t>
            </a:r>
            <a:endParaRPr lang="fi-FI" dirty="0"/>
          </a:p>
          <a:p>
            <a:pPr lvl="1"/>
            <a:r>
              <a:rPr lang="fi-FI" dirty="0" err="1" smtClean="0"/>
              <a:t>Private</a:t>
            </a:r>
            <a:r>
              <a:rPr lang="fi-FI" dirty="0" smtClean="0"/>
              <a:t> </a:t>
            </a:r>
            <a:r>
              <a:rPr lang="fi-FI" dirty="0" err="1" smtClean="0"/>
              <a:t>sector</a:t>
            </a:r>
            <a:r>
              <a:rPr lang="fi-FI" dirty="0" smtClean="0"/>
              <a:t> </a:t>
            </a:r>
            <a:r>
              <a:rPr lang="fi-FI" dirty="0" err="1" smtClean="0"/>
              <a:t>may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used</a:t>
            </a:r>
            <a:r>
              <a:rPr lang="fi-FI" dirty="0"/>
              <a:t> </a:t>
            </a:r>
            <a:r>
              <a:rPr lang="fi-FI" dirty="0" smtClean="0"/>
              <a:t>as a </a:t>
            </a:r>
            <a:r>
              <a:rPr lang="fi-FI" dirty="0" err="1" smtClean="0"/>
              <a:t>secondary</a:t>
            </a:r>
            <a:r>
              <a:rPr lang="fi-FI" dirty="0" smtClean="0"/>
              <a:t> </a:t>
            </a:r>
            <a:r>
              <a:rPr lang="fi-FI" dirty="0" err="1" smtClean="0"/>
              <a:t>suplier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542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>
                <a:solidFill>
                  <a:schemeClr val="bg1"/>
                </a:solidFill>
              </a:rPr>
              <a:t>Hospital-areas</a:t>
            </a:r>
            <a:r>
              <a:rPr lang="fi-FI" dirty="0" smtClean="0">
                <a:solidFill>
                  <a:schemeClr val="bg1"/>
                </a:solidFill>
              </a:rPr>
              <a:t> 2014</a:t>
            </a:r>
            <a:br>
              <a:rPr lang="fi-FI" dirty="0" smtClean="0">
                <a:solidFill>
                  <a:schemeClr val="bg1"/>
                </a:solidFill>
              </a:rPr>
            </a:br>
            <a:r>
              <a:rPr lang="fi-FI" dirty="0" smtClean="0">
                <a:solidFill>
                  <a:schemeClr val="bg1"/>
                </a:solidFill>
              </a:rPr>
              <a:t>&amp; </a:t>
            </a:r>
            <a:r>
              <a:rPr lang="fi-FI" dirty="0" err="1" smtClean="0">
                <a:solidFill>
                  <a:schemeClr val="bg1"/>
                </a:solidFill>
              </a:rPr>
              <a:t>Municipalities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 descr="http://img.yle.fi/uutiset/perameri/article6544184.ece/ALTERNATES/w960/SOTE+erva+kartt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499"/>
            <a:ext cx="9144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419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yöristetty suorakulmio 89"/>
          <p:cNvSpPr/>
          <p:nvPr/>
        </p:nvSpPr>
        <p:spPr>
          <a:xfrm>
            <a:off x="7164288" y="1459745"/>
            <a:ext cx="1719954" cy="4345516"/>
          </a:xfrm>
          <a:prstGeom prst="round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9" name="Pyöristetty suorakulmio 88"/>
          <p:cNvSpPr/>
          <p:nvPr/>
        </p:nvSpPr>
        <p:spPr>
          <a:xfrm>
            <a:off x="5436096" y="1459744"/>
            <a:ext cx="1667664" cy="4345517"/>
          </a:xfrm>
          <a:prstGeom prst="round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8" name="Pyöristetty suorakulmio 87"/>
          <p:cNvSpPr/>
          <p:nvPr/>
        </p:nvSpPr>
        <p:spPr>
          <a:xfrm>
            <a:off x="3707904" y="1459745"/>
            <a:ext cx="1638334" cy="4345518"/>
          </a:xfrm>
          <a:prstGeom prst="round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Pyöristetty suorakulmio 86"/>
          <p:cNvSpPr/>
          <p:nvPr/>
        </p:nvSpPr>
        <p:spPr>
          <a:xfrm>
            <a:off x="1979712" y="1469941"/>
            <a:ext cx="1599668" cy="4335321"/>
          </a:xfrm>
          <a:prstGeom prst="round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6" name="Pyöristetty suorakulmio 85"/>
          <p:cNvSpPr/>
          <p:nvPr/>
        </p:nvSpPr>
        <p:spPr>
          <a:xfrm>
            <a:off x="136839" y="1447989"/>
            <a:ext cx="1687173" cy="4345519"/>
          </a:xfrm>
          <a:prstGeom prst="round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Pyöristetty suorakulmio 4"/>
          <p:cNvSpPr/>
          <p:nvPr/>
        </p:nvSpPr>
        <p:spPr>
          <a:xfrm>
            <a:off x="467544" y="116632"/>
            <a:ext cx="8136904" cy="115212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smtClean="0">
                <a:solidFill>
                  <a:schemeClr val="tx2">
                    <a:lumMod val="75000"/>
                  </a:schemeClr>
                </a:solidFill>
              </a:rPr>
              <a:t>State </a:t>
            </a:r>
            <a:r>
              <a:rPr lang="fi-FI" sz="2400" b="1" dirty="0" err="1" smtClean="0">
                <a:solidFill>
                  <a:schemeClr val="tx2">
                    <a:lumMod val="75000"/>
                  </a:schemeClr>
                </a:solidFill>
              </a:rPr>
              <a:t>Guidance</a:t>
            </a:r>
            <a:endParaRPr lang="fi-FI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i-FI" sz="2400" b="1" dirty="0" err="1" smtClean="0">
                <a:solidFill>
                  <a:schemeClr val="tx2">
                    <a:lumMod val="75000"/>
                  </a:schemeClr>
                </a:solidFill>
              </a:rPr>
              <a:t>Ministry</a:t>
            </a:r>
            <a:r>
              <a:rPr lang="fi-FI" sz="2400" b="1" dirty="0" smtClean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fi-FI" sz="2400" b="1" dirty="0" err="1" smtClean="0">
                <a:solidFill>
                  <a:schemeClr val="tx2">
                    <a:lumMod val="75000"/>
                  </a:schemeClr>
                </a:solidFill>
              </a:rPr>
              <a:t>health</a:t>
            </a:r>
            <a:r>
              <a:rPr lang="fi-FI" sz="2400" b="1" dirty="0" smtClean="0">
                <a:solidFill>
                  <a:schemeClr val="tx2">
                    <a:lumMod val="75000"/>
                  </a:schemeClr>
                </a:solidFill>
              </a:rPr>
              <a:t> &amp; social </a:t>
            </a:r>
            <a:r>
              <a:rPr lang="fi-FI" sz="2400" b="1" dirty="0" err="1" smtClean="0">
                <a:solidFill>
                  <a:schemeClr val="tx2">
                    <a:lumMod val="75000"/>
                  </a:schemeClr>
                </a:solidFill>
              </a:rPr>
              <a:t>affairs</a:t>
            </a:r>
            <a:endParaRPr lang="fi-FI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Pyöristetty suorakulmio 5"/>
          <p:cNvSpPr/>
          <p:nvPr/>
        </p:nvSpPr>
        <p:spPr>
          <a:xfrm>
            <a:off x="323528" y="1621416"/>
            <a:ext cx="1440160" cy="576064"/>
          </a:xfrm>
          <a:prstGeom prst="roundRect">
            <a:avLst/>
          </a:prstGeom>
          <a:effectLst>
            <a:innerShdw blurRad="63500" dist="50800" dir="27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Social-Health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endParaRPr lang="fi-FI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2045187" y="1621416"/>
            <a:ext cx="1440160" cy="576064"/>
          </a:xfrm>
          <a:prstGeom prst="roundRect">
            <a:avLst/>
          </a:prstGeom>
          <a:effectLst>
            <a:innerShdw blurRad="63500" dist="50800" dir="27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Social-Health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endParaRPr lang="fi-FI" dirty="0"/>
          </a:p>
        </p:txBody>
      </p:sp>
      <p:sp>
        <p:nvSpPr>
          <p:cNvPr id="9" name="Pyöristetty suorakulmio 8"/>
          <p:cNvSpPr/>
          <p:nvPr/>
        </p:nvSpPr>
        <p:spPr>
          <a:xfrm>
            <a:off x="3851920" y="1621416"/>
            <a:ext cx="1440160" cy="576064"/>
          </a:xfrm>
          <a:prstGeom prst="roundRect">
            <a:avLst/>
          </a:prstGeom>
          <a:effectLst>
            <a:innerShdw blurRad="63500" dist="50800" dir="27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Social-Health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endParaRPr lang="fi-FI" dirty="0"/>
          </a:p>
        </p:txBody>
      </p:sp>
      <p:sp>
        <p:nvSpPr>
          <p:cNvPr id="10" name="Pyöristetty suorakulmio 9"/>
          <p:cNvSpPr/>
          <p:nvPr/>
        </p:nvSpPr>
        <p:spPr>
          <a:xfrm>
            <a:off x="5530701" y="1621416"/>
            <a:ext cx="1440160" cy="576064"/>
          </a:xfrm>
          <a:prstGeom prst="roundRect">
            <a:avLst/>
          </a:prstGeom>
          <a:effectLst>
            <a:innerShdw blurRad="63500" dist="50800" dir="27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Social-Health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endParaRPr lang="fi-FI" dirty="0"/>
          </a:p>
        </p:txBody>
      </p:sp>
      <p:sp>
        <p:nvSpPr>
          <p:cNvPr id="11" name="Pyöristetty suorakulmio 10"/>
          <p:cNvSpPr/>
          <p:nvPr/>
        </p:nvSpPr>
        <p:spPr>
          <a:xfrm>
            <a:off x="7236296" y="1588840"/>
            <a:ext cx="1440160" cy="576064"/>
          </a:xfrm>
          <a:prstGeom prst="roundRect">
            <a:avLst/>
          </a:prstGeom>
          <a:effectLst>
            <a:innerShdw blurRad="63500" dist="50800" dir="27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Social-Health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endParaRPr lang="fi-FI" dirty="0"/>
          </a:p>
        </p:txBody>
      </p:sp>
      <p:grpSp>
        <p:nvGrpSpPr>
          <p:cNvPr id="93" name="Ryhmä 92"/>
          <p:cNvGrpSpPr/>
          <p:nvPr/>
        </p:nvGrpSpPr>
        <p:grpSpPr>
          <a:xfrm>
            <a:off x="3923928" y="3188005"/>
            <a:ext cx="1264441" cy="2103551"/>
            <a:chOff x="3895956" y="2644903"/>
            <a:chExt cx="1264441" cy="2103551"/>
          </a:xfrm>
        </p:grpSpPr>
        <p:sp>
          <p:nvSpPr>
            <p:cNvPr id="13" name="Suorakulmio 12"/>
            <p:cNvSpPr/>
            <p:nvPr/>
          </p:nvSpPr>
          <p:spPr>
            <a:xfrm>
              <a:off x="3923928" y="3234138"/>
              <a:ext cx="648072" cy="626910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18" name="Suorakulmio 17"/>
            <p:cNvSpPr/>
            <p:nvPr/>
          </p:nvSpPr>
          <p:spPr>
            <a:xfrm>
              <a:off x="3895956" y="2644903"/>
              <a:ext cx="648072" cy="495401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22" name="Suorakulmio 21"/>
            <p:cNvSpPr/>
            <p:nvPr/>
          </p:nvSpPr>
          <p:spPr>
            <a:xfrm>
              <a:off x="4716016" y="3536545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23" name="Suorakulmio 22"/>
            <p:cNvSpPr/>
            <p:nvPr/>
          </p:nvSpPr>
          <p:spPr>
            <a:xfrm>
              <a:off x="4716016" y="2645437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24" name="Suorakulmio 23"/>
            <p:cNvSpPr/>
            <p:nvPr/>
          </p:nvSpPr>
          <p:spPr>
            <a:xfrm>
              <a:off x="4716016" y="3065024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grpSp>
          <p:nvGrpSpPr>
            <p:cNvPr id="26" name="Ryhmä 25"/>
            <p:cNvGrpSpPr/>
            <p:nvPr/>
          </p:nvGrpSpPr>
          <p:grpSpPr>
            <a:xfrm>
              <a:off x="3971271" y="4005064"/>
              <a:ext cx="897850" cy="288032"/>
              <a:chOff x="590139" y="3608553"/>
              <a:chExt cx="897850" cy="288032"/>
            </a:xfrm>
          </p:grpSpPr>
          <p:sp>
            <p:nvSpPr>
              <p:cNvPr id="27" name="Suorakulmio 26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28" name="Suorakulmio 27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grpSp>
          <p:nvGrpSpPr>
            <p:cNvPr id="48" name="Ryhmä 47"/>
            <p:cNvGrpSpPr/>
            <p:nvPr/>
          </p:nvGrpSpPr>
          <p:grpSpPr>
            <a:xfrm>
              <a:off x="3975815" y="4460422"/>
              <a:ext cx="897850" cy="288032"/>
              <a:chOff x="590139" y="3608553"/>
              <a:chExt cx="897850" cy="288032"/>
            </a:xfrm>
          </p:grpSpPr>
          <p:sp>
            <p:nvSpPr>
              <p:cNvPr id="49" name="Suorakulmio 48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50" name="Suorakulmio 49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</p:grpSp>
      <p:grpSp>
        <p:nvGrpSpPr>
          <p:cNvPr id="94" name="Ryhmä 93"/>
          <p:cNvGrpSpPr/>
          <p:nvPr/>
        </p:nvGrpSpPr>
        <p:grpSpPr>
          <a:xfrm>
            <a:off x="5806400" y="3380780"/>
            <a:ext cx="1164461" cy="1908703"/>
            <a:chOff x="5806400" y="2594383"/>
            <a:chExt cx="1164461" cy="1908703"/>
          </a:xfrm>
        </p:grpSpPr>
        <p:sp>
          <p:nvSpPr>
            <p:cNvPr id="16" name="Suorakulmio 15"/>
            <p:cNvSpPr/>
            <p:nvPr/>
          </p:nvSpPr>
          <p:spPr>
            <a:xfrm>
              <a:off x="5806400" y="2594383"/>
              <a:ext cx="549979" cy="58439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17" name="Suorakulmio 16"/>
            <p:cNvSpPr/>
            <p:nvPr/>
          </p:nvSpPr>
          <p:spPr>
            <a:xfrm>
              <a:off x="6466805" y="2746404"/>
              <a:ext cx="504056" cy="432048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9" name="Ryhmä 28"/>
            <p:cNvGrpSpPr/>
            <p:nvPr/>
          </p:nvGrpSpPr>
          <p:grpSpPr>
            <a:xfrm>
              <a:off x="5820983" y="3799829"/>
              <a:ext cx="897850" cy="288032"/>
              <a:chOff x="590139" y="3608553"/>
              <a:chExt cx="897850" cy="288032"/>
            </a:xfrm>
          </p:grpSpPr>
          <p:sp>
            <p:nvSpPr>
              <p:cNvPr id="30" name="Suorakulmio 29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31" name="Suorakulmio 30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grpSp>
          <p:nvGrpSpPr>
            <p:cNvPr id="32" name="Ryhmä 31"/>
            <p:cNvGrpSpPr/>
            <p:nvPr/>
          </p:nvGrpSpPr>
          <p:grpSpPr>
            <a:xfrm>
              <a:off x="5806400" y="3351717"/>
              <a:ext cx="897850" cy="288032"/>
              <a:chOff x="590139" y="3608553"/>
              <a:chExt cx="897850" cy="288032"/>
            </a:xfrm>
          </p:grpSpPr>
          <p:sp>
            <p:nvSpPr>
              <p:cNvPr id="33" name="Suorakulmio 32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34" name="Suorakulmio 33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sp>
          <p:nvSpPr>
            <p:cNvPr id="64" name="Suorakulmio 63"/>
            <p:cNvSpPr/>
            <p:nvPr/>
          </p:nvSpPr>
          <p:spPr>
            <a:xfrm>
              <a:off x="6526480" y="4215054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</p:grpSp>
      <p:grpSp>
        <p:nvGrpSpPr>
          <p:cNvPr id="92" name="Ryhmä 91"/>
          <p:cNvGrpSpPr/>
          <p:nvPr/>
        </p:nvGrpSpPr>
        <p:grpSpPr>
          <a:xfrm>
            <a:off x="2218375" y="3694441"/>
            <a:ext cx="1158471" cy="1547321"/>
            <a:chOff x="2326875" y="2644903"/>
            <a:chExt cx="1158471" cy="1547321"/>
          </a:xfrm>
        </p:grpSpPr>
        <p:sp>
          <p:nvSpPr>
            <p:cNvPr id="19" name="Suorakulmio 18"/>
            <p:cNvSpPr/>
            <p:nvPr/>
          </p:nvSpPr>
          <p:spPr>
            <a:xfrm>
              <a:off x="2915815" y="2644903"/>
              <a:ext cx="569531" cy="53387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61" name="Suorakulmio 60"/>
            <p:cNvSpPr/>
            <p:nvPr/>
          </p:nvSpPr>
          <p:spPr>
            <a:xfrm>
              <a:off x="2331903" y="3065024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62" name="Suorakulmio 61"/>
            <p:cNvSpPr/>
            <p:nvPr/>
          </p:nvSpPr>
          <p:spPr>
            <a:xfrm>
              <a:off x="2326875" y="2653388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grpSp>
          <p:nvGrpSpPr>
            <p:cNvPr id="65" name="Ryhmä 64"/>
            <p:cNvGrpSpPr/>
            <p:nvPr/>
          </p:nvGrpSpPr>
          <p:grpSpPr>
            <a:xfrm>
              <a:off x="2466890" y="3529872"/>
              <a:ext cx="897850" cy="662352"/>
              <a:chOff x="2669495" y="4313755"/>
              <a:chExt cx="897850" cy="662352"/>
            </a:xfrm>
          </p:grpSpPr>
          <p:grpSp>
            <p:nvGrpSpPr>
              <p:cNvPr id="66" name="Ryhmä 65"/>
              <p:cNvGrpSpPr/>
              <p:nvPr/>
            </p:nvGrpSpPr>
            <p:grpSpPr>
              <a:xfrm>
                <a:off x="2669554" y="4688075"/>
                <a:ext cx="897790" cy="288032"/>
                <a:chOff x="638794" y="3591053"/>
                <a:chExt cx="897790" cy="288032"/>
              </a:xfrm>
            </p:grpSpPr>
            <p:sp>
              <p:nvSpPr>
                <p:cNvPr id="70" name="Suorakulmio 69"/>
                <p:cNvSpPr/>
                <p:nvPr/>
              </p:nvSpPr>
              <p:spPr>
                <a:xfrm>
                  <a:off x="638794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71" name="Suorakulmio 70"/>
                <p:cNvSpPr/>
                <p:nvPr/>
              </p:nvSpPr>
              <p:spPr>
                <a:xfrm>
                  <a:off x="1092203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  <p:grpSp>
            <p:nvGrpSpPr>
              <p:cNvPr id="67" name="Ryhmä 66"/>
              <p:cNvGrpSpPr/>
              <p:nvPr/>
            </p:nvGrpSpPr>
            <p:grpSpPr>
              <a:xfrm>
                <a:off x="2669495" y="4313755"/>
                <a:ext cx="897850" cy="288032"/>
                <a:chOff x="590139" y="3608553"/>
                <a:chExt cx="897850" cy="288032"/>
              </a:xfrm>
            </p:grpSpPr>
            <p:sp>
              <p:nvSpPr>
                <p:cNvPr id="68" name="Suorakulmio 67"/>
                <p:cNvSpPr/>
                <p:nvPr/>
              </p:nvSpPr>
              <p:spPr>
                <a:xfrm>
                  <a:off x="590139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69" name="Suorakulmio 68"/>
                <p:cNvSpPr/>
                <p:nvPr/>
              </p:nvSpPr>
              <p:spPr>
                <a:xfrm>
                  <a:off x="1043608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</p:grpSp>
      </p:grpSp>
      <p:grpSp>
        <p:nvGrpSpPr>
          <p:cNvPr id="91" name="Ryhmä 90"/>
          <p:cNvGrpSpPr/>
          <p:nvPr/>
        </p:nvGrpSpPr>
        <p:grpSpPr>
          <a:xfrm>
            <a:off x="344988" y="3209040"/>
            <a:ext cx="1397240" cy="2217049"/>
            <a:chOff x="395536" y="2594383"/>
            <a:chExt cx="1397240" cy="2217049"/>
          </a:xfrm>
        </p:grpSpPr>
        <p:sp>
          <p:nvSpPr>
            <p:cNvPr id="12" name="Suorakulmio 11"/>
            <p:cNvSpPr/>
            <p:nvPr/>
          </p:nvSpPr>
          <p:spPr>
            <a:xfrm>
              <a:off x="458456" y="2612199"/>
              <a:ext cx="576064" cy="467585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5" name="Ryhmä 24"/>
            <p:cNvGrpSpPr/>
            <p:nvPr/>
          </p:nvGrpSpPr>
          <p:grpSpPr>
            <a:xfrm>
              <a:off x="395536" y="3207701"/>
              <a:ext cx="897850" cy="288032"/>
              <a:chOff x="590139" y="3608553"/>
              <a:chExt cx="897850" cy="288032"/>
            </a:xfrm>
          </p:grpSpPr>
          <p:sp>
            <p:nvSpPr>
              <p:cNvPr id="20" name="Suorakulmio 19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21" name="Suorakulmio 20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grpSp>
          <p:nvGrpSpPr>
            <p:cNvPr id="35" name="Ryhmä 34"/>
            <p:cNvGrpSpPr/>
            <p:nvPr/>
          </p:nvGrpSpPr>
          <p:grpSpPr>
            <a:xfrm>
              <a:off x="400080" y="3688376"/>
              <a:ext cx="897850" cy="288032"/>
              <a:chOff x="590139" y="3608553"/>
              <a:chExt cx="897850" cy="288032"/>
            </a:xfrm>
          </p:grpSpPr>
          <p:sp>
            <p:nvSpPr>
              <p:cNvPr id="36" name="Suorakulmio 35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37" name="Suorakulmio 36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sp>
          <p:nvSpPr>
            <p:cNvPr id="41" name="Suorakulmio 40"/>
            <p:cNvSpPr/>
            <p:nvPr/>
          </p:nvSpPr>
          <p:spPr>
            <a:xfrm>
              <a:off x="1348395" y="3490561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59" name="Suorakulmio 58"/>
            <p:cNvSpPr/>
            <p:nvPr/>
          </p:nvSpPr>
          <p:spPr>
            <a:xfrm>
              <a:off x="1194157" y="2594383"/>
              <a:ext cx="569531" cy="53387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72" name="Ryhmä 71"/>
            <p:cNvGrpSpPr/>
            <p:nvPr/>
          </p:nvGrpSpPr>
          <p:grpSpPr>
            <a:xfrm>
              <a:off x="404624" y="4149080"/>
              <a:ext cx="897850" cy="662352"/>
              <a:chOff x="2669495" y="4313755"/>
              <a:chExt cx="897850" cy="662352"/>
            </a:xfrm>
          </p:grpSpPr>
          <p:grpSp>
            <p:nvGrpSpPr>
              <p:cNvPr id="73" name="Ryhmä 72"/>
              <p:cNvGrpSpPr/>
              <p:nvPr/>
            </p:nvGrpSpPr>
            <p:grpSpPr>
              <a:xfrm>
                <a:off x="2669554" y="4688075"/>
                <a:ext cx="897790" cy="288032"/>
                <a:chOff x="638794" y="3591053"/>
                <a:chExt cx="897790" cy="288032"/>
              </a:xfrm>
            </p:grpSpPr>
            <p:sp>
              <p:nvSpPr>
                <p:cNvPr id="77" name="Suorakulmio 76"/>
                <p:cNvSpPr/>
                <p:nvPr/>
              </p:nvSpPr>
              <p:spPr>
                <a:xfrm>
                  <a:off x="638794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78" name="Suorakulmio 77"/>
                <p:cNvSpPr/>
                <p:nvPr/>
              </p:nvSpPr>
              <p:spPr>
                <a:xfrm>
                  <a:off x="1092203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  <p:grpSp>
            <p:nvGrpSpPr>
              <p:cNvPr id="74" name="Ryhmä 73"/>
              <p:cNvGrpSpPr/>
              <p:nvPr/>
            </p:nvGrpSpPr>
            <p:grpSpPr>
              <a:xfrm>
                <a:off x="2669495" y="4313755"/>
                <a:ext cx="897850" cy="288032"/>
                <a:chOff x="590139" y="3608553"/>
                <a:chExt cx="897850" cy="288032"/>
              </a:xfrm>
            </p:grpSpPr>
            <p:sp>
              <p:nvSpPr>
                <p:cNvPr id="75" name="Suorakulmio 74"/>
                <p:cNvSpPr/>
                <p:nvPr/>
              </p:nvSpPr>
              <p:spPr>
                <a:xfrm>
                  <a:off x="590139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76" name="Suorakulmio 75"/>
                <p:cNvSpPr/>
                <p:nvPr/>
              </p:nvSpPr>
              <p:spPr>
                <a:xfrm>
                  <a:off x="1043608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</p:grpSp>
      </p:grpSp>
      <p:grpSp>
        <p:nvGrpSpPr>
          <p:cNvPr id="95" name="Ryhmä 94"/>
          <p:cNvGrpSpPr/>
          <p:nvPr/>
        </p:nvGrpSpPr>
        <p:grpSpPr>
          <a:xfrm>
            <a:off x="7457429" y="3419620"/>
            <a:ext cx="1306363" cy="1947259"/>
            <a:chOff x="7308304" y="2564904"/>
            <a:chExt cx="1306363" cy="1947259"/>
          </a:xfrm>
        </p:grpSpPr>
        <p:sp>
          <p:nvSpPr>
            <p:cNvPr id="14" name="Suorakulmio 13"/>
            <p:cNvSpPr/>
            <p:nvPr/>
          </p:nvSpPr>
          <p:spPr>
            <a:xfrm>
              <a:off x="8024265" y="3055719"/>
              <a:ext cx="590402" cy="578858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15" name="Suorakulmio 14"/>
            <p:cNvSpPr/>
            <p:nvPr/>
          </p:nvSpPr>
          <p:spPr>
            <a:xfrm>
              <a:off x="7308304" y="2564904"/>
              <a:ext cx="648072" cy="592832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42" name="Suorakulmio 41"/>
            <p:cNvSpPr/>
            <p:nvPr/>
          </p:nvSpPr>
          <p:spPr>
            <a:xfrm>
              <a:off x="8110611" y="2594383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44" name="Suorakulmio 43"/>
            <p:cNvSpPr/>
            <p:nvPr/>
          </p:nvSpPr>
          <p:spPr>
            <a:xfrm>
              <a:off x="7384365" y="3345147"/>
              <a:ext cx="500003" cy="35864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79" name="Ryhmä 78"/>
            <p:cNvGrpSpPr/>
            <p:nvPr/>
          </p:nvGrpSpPr>
          <p:grpSpPr>
            <a:xfrm>
              <a:off x="7540532" y="3849811"/>
              <a:ext cx="897850" cy="662352"/>
              <a:chOff x="2669495" y="4313755"/>
              <a:chExt cx="897850" cy="662352"/>
            </a:xfrm>
          </p:grpSpPr>
          <p:grpSp>
            <p:nvGrpSpPr>
              <p:cNvPr id="80" name="Ryhmä 79"/>
              <p:cNvGrpSpPr/>
              <p:nvPr/>
            </p:nvGrpSpPr>
            <p:grpSpPr>
              <a:xfrm>
                <a:off x="2669554" y="4687607"/>
                <a:ext cx="888703" cy="288500"/>
                <a:chOff x="638794" y="3590585"/>
                <a:chExt cx="888703" cy="288500"/>
              </a:xfrm>
            </p:grpSpPr>
            <p:sp>
              <p:nvSpPr>
                <p:cNvPr id="84" name="Suorakulmio 83"/>
                <p:cNvSpPr/>
                <p:nvPr/>
              </p:nvSpPr>
              <p:spPr>
                <a:xfrm>
                  <a:off x="638794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85" name="Suorakulmio 84"/>
                <p:cNvSpPr/>
                <p:nvPr/>
              </p:nvSpPr>
              <p:spPr>
                <a:xfrm>
                  <a:off x="1083116" y="3590585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  <p:grpSp>
            <p:nvGrpSpPr>
              <p:cNvPr id="81" name="Ryhmä 80"/>
              <p:cNvGrpSpPr/>
              <p:nvPr/>
            </p:nvGrpSpPr>
            <p:grpSpPr>
              <a:xfrm>
                <a:off x="2669495" y="4313755"/>
                <a:ext cx="897850" cy="288032"/>
                <a:chOff x="590139" y="3608553"/>
                <a:chExt cx="897850" cy="288032"/>
              </a:xfrm>
            </p:grpSpPr>
            <p:sp>
              <p:nvSpPr>
                <p:cNvPr id="82" name="Suorakulmio 81"/>
                <p:cNvSpPr/>
                <p:nvPr/>
              </p:nvSpPr>
              <p:spPr>
                <a:xfrm>
                  <a:off x="590139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83" name="Suorakulmio 82"/>
                <p:cNvSpPr/>
                <p:nvPr/>
              </p:nvSpPr>
              <p:spPr>
                <a:xfrm>
                  <a:off x="1043608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</p:grpSp>
      </p:grpSp>
      <p:sp>
        <p:nvSpPr>
          <p:cNvPr id="98" name="Pyöristetty suorakulmio 97"/>
          <p:cNvSpPr/>
          <p:nvPr/>
        </p:nvSpPr>
        <p:spPr>
          <a:xfrm>
            <a:off x="136839" y="1469941"/>
            <a:ext cx="8747404" cy="1238979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r>
              <a:rPr lang="fi-FI" b="1" dirty="0" err="1" smtClean="0">
                <a:solidFill>
                  <a:schemeClr val="tx2">
                    <a:lumMod val="75000"/>
                  </a:schemeClr>
                </a:solidFill>
              </a:rPr>
              <a:t>Finances</a:t>
            </a:r>
            <a:r>
              <a:rPr lang="fi-FI" b="1" dirty="0" smtClean="0">
                <a:solidFill>
                  <a:schemeClr val="tx2">
                    <a:lumMod val="75000"/>
                  </a:schemeClr>
                </a:solidFill>
              </a:rPr>
              <a:t>                  &amp;                       </a:t>
            </a:r>
            <a:r>
              <a:rPr lang="fi-FI" b="1" dirty="0" err="1" smtClean="0">
                <a:solidFill>
                  <a:schemeClr val="tx2">
                    <a:lumMod val="75000"/>
                  </a:schemeClr>
                </a:solidFill>
              </a:rPr>
              <a:t>Decisions</a:t>
            </a:r>
            <a:endParaRPr lang="fi-FI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9" name="Pyöristetty suorakulmio 98"/>
          <p:cNvSpPr/>
          <p:nvPr/>
        </p:nvSpPr>
        <p:spPr>
          <a:xfrm>
            <a:off x="136838" y="2973625"/>
            <a:ext cx="8747404" cy="2819883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fi-FI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fi-FI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fi-FI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i-FI" b="1" dirty="0" err="1" smtClean="0">
                <a:solidFill>
                  <a:schemeClr val="tx2">
                    <a:lumMod val="75000"/>
                  </a:schemeClr>
                </a:solidFill>
              </a:rPr>
              <a:t>Producers</a:t>
            </a:r>
            <a:endParaRPr lang="fi-FI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43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yöristetty suorakulmio 87"/>
          <p:cNvSpPr/>
          <p:nvPr/>
        </p:nvSpPr>
        <p:spPr>
          <a:xfrm>
            <a:off x="3707904" y="1459745"/>
            <a:ext cx="1638334" cy="5203288"/>
          </a:xfrm>
          <a:prstGeom prst="round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Pyöristetty suorakulmio 86"/>
          <p:cNvSpPr/>
          <p:nvPr/>
        </p:nvSpPr>
        <p:spPr>
          <a:xfrm>
            <a:off x="1979712" y="1490974"/>
            <a:ext cx="1599668" cy="5172060"/>
          </a:xfrm>
          <a:prstGeom prst="round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6" name="Pyöristetty suorakulmio 85"/>
          <p:cNvSpPr/>
          <p:nvPr/>
        </p:nvSpPr>
        <p:spPr>
          <a:xfrm>
            <a:off x="157060" y="1558362"/>
            <a:ext cx="1687173" cy="5104671"/>
          </a:xfrm>
          <a:prstGeom prst="round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Pyöristetty suorakulmio 4"/>
          <p:cNvSpPr/>
          <p:nvPr/>
        </p:nvSpPr>
        <p:spPr>
          <a:xfrm>
            <a:off x="407869" y="188640"/>
            <a:ext cx="8136904" cy="792088"/>
          </a:xfrm>
          <a:prstGeom prst="round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State </a:t>
            </a:r>
            <a:r>
              <a:rPr lang="fi-FI" dirty="0" err="1" smtClean="0"/>
              <a:t>Guidance</a:t>
            </a:r>
            <a:endParaRPr lang="fi-FI" dirty="0" smtClean="0"/>
          </a:p>
          <a:p>
            <a:pPr algn="ctr"/>
            <a:r>
              <a:rPr lang="fi-FI" dirty="0" err="1" smtClean="0"/>
              <a:t>Ministry</a:t>
            </a:r>
            <a:r>
              <a:rPr lang="fi-FI" dirty="0" smtClean="0"/>
              <a:t> of </a:t>
            </a:r>
            <a:r>
              <a:rPr lang="fi-FI" dirty="0" err="1" smtClean="0"/>
              <a:t>health</a:t>
            </a:r>
            <a:endParaRPr lang="fi-FI" dirty="0"/>
          </a:p>
        </p:txBody>
      </p:sp>
      <p:sp>
        <p:nvSpPr>
          <p:cNvPr id="10" name="Pyöristetty suorakulmio 9"/>
          <p:cNvSpPr/>
          <p:nvPr/>
        </p:nvSpPr>
        <p:spPr>
          <a:xfrm>
            <a:off x="5530701" y="1621416"/>
            <a:ext cx="1440160" cy="576064"/>
          </a:xfrm>
          <a:prstGeom prst="roundRect">
            <a:avLst/>
          </a:prstGeom>
          <a:effectLst>
            <a:innerShdw blurRad="63500" dist="50800" dir="27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Social-Health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280567" y="1477123"/>
            <a:ext cx="8596047" cy="5185911"/>
            <a:chOff x="288195" y="1459744"/>
            <a:chExt cx="8596047" cy="5185911"/>
          </a:xfrm>
        </p:grpSpPr>
        <p:sp>
          <p:nvSpPr>
            <p:cNvPr id="90" name="Pyöristetty suorakulmio 89"/>
            <p:cNvSpPr/>
            <p:nvPr/>
          </p:nvSpPr>
          <p:spPr>
            <a:xfrm>
              <a:off x="7164288" y="1459744"/>
              <a:ext cx="1719954" cy="5185909"/>
            </a:xfrm>
            <a:prstGeom prst="roundRect">
              <a:avLst/>
            </a:prstGeom>
            <a:gradFill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3" name="Ryhmä 2"/>
            <p:cNvGrpSpPr/>
            <p:nvPr/>
          </p:nvGrpSpPr>
          <p:grpSpPr>
            <a:xfrm>
              <a:off x="288195" y="1459744"/>
              <a:ext cx="8423295" cy="5185911"/>
              <a:chOff x="288195" y="1459744"/>
              <a:chExt cx="8423295" cy="5185911"/>
            </a:xfrm>
          </p:grpSpPr>
          <p:sp>
            <p:nvSpPr>
              <p:cNvPr id="89" name="Pyöristetty suorakulmio 88"/>
              <p:cNvSpPr/>
              <p:nvPr/>
            </p:nvSpPr>
            <p:spPr>
              <a:xfrm>
                <a:off x="5436096" y="1459744"/>
                <a:ext cx="1667664" cy="5185911"/>
              </a:xfrm>
              <a:prstGeom prst="roundRect">
                <a:avLst/>
              </a:prstGeom>
              <a:gradFill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6" name="Pyöristetty suorakulmio 5"/>
              <p:cNvSpPr/>
              <p:nvPr/>
            </p:nvSpPr>
            <p:spPr>
              <a:xfrm>
                <a:off x="288195" y="1537428"/>
                <a:ext cx="1440160" cy="576064"/>
              </a:xfrm>
              <a:prstGeom prst="roundRect">
                <a:avLst/>
              </a:prstGeom>
              <a:effectLst>
                <a:innerShdw blurRad="63500" dist="50800" dir="2700000">
                  <a:schemeClr val="accent1">
                    <a:lumMod val="50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dirty="0" err="1" smtClean="0"/>
                  <a:t>Social-Health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area</a:t>
                </a:r>
                <a:endParaRPr lang="fi-FI" dirty="0"/>
              </a:p>
            </p:txBody>
          </p:sp>
          <p:sp>
            <p:nvSpPr>
              <p:cNvPr id="8" name="Pyöristetty suorakulmio 7"/>
              <p:cNvSpPr/>
              <p:nvPr/>
            </p:nvSpPr>
            <p:spPr>
              <a:xfrm>
                <a:off x="2072658" y="1584579"/>
                <a:ext cx="1440160" cy="576064"/>
              </a:xfrm>
              <a:prstGeom prst="roundRect">
                <a:avLst/>
              </a:prstGeom>
              <a:effectLst>
                <a:innerShdw blurRad="63500" dist="50800" dir="2700000">
                  <a:schemeClr val="accent1">
                    <a:lumMod val="50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dirty="0" err="1" smtClean="0"/>
                  <a:t>Social-Health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area</a:t>
                </a:r>
                <a:endParaRPr lang="fi-FI" dirty="0"/>
              </a:p>
            </p:txBody>
          </p:sp>
          <p:sp>
            <p:nvSpPr>
              <p:cNvPr id="9" name="Pyöristetty suorakulmio 8"/>
              <p:cNvSpPr/>
              <p:nvPr/>
            </p:nvSpPr>
            <p:spPr>
              <a:xfrm>
                <a:off x="3814619" y="1545309"/>
                <a:ext cx="1440160" cy="576064"/>
              </a:xfrm>
              <a:prstGeom prst="roundRect">
                <a:avLst/>
              </a:prstGeom>
              <a:effectLst>
                <a:innerShdw blurRad="63500" dist="50800" dir="2700000">
                  <a:schemeClr val="accent1">
                    <a:lumMod val="50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dirty="0" err="1" smtClean="0"/>
                  <a:t>Social-Health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area</a:t>
                </a:r>
                <a:endParaRPr lang="fi-FI" dirty="0"/>
              </a:p>
            </p:txBody>
          </p:sp>
          <p:sp>
            <p:nvSpPr>
              <p:cNvPr id="11" name="Pyöristetty suorakulmio 10"/>
              <p:cNvSpPr/>
              <p:nvPr/>
            </p:nvSpPr>
            <p:spPr>
              <a:xfrm>
                <a:off x="7271330" y="1540983"/>
                <a:ext cx="1440160" cy="576064"/>
              </a:xfrm>
              <a:prstGeom prst="roundRect">
                <a:avLst/>
              </a:prstGeom>
              <a:effectLst>
                <a:innerShdw blurRad="63500" dist="50800" dir="2700000">
                  <a:schemeClr val="accent1">
                    <a:lumMod val="50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dirty="0" err="1" smtClean="0"/>
                  <a:t>Social-Health</a:t>
                </a:r>
                <a:r>
                  <a:rPr lang="fi-FI" dirty="0" smtClean="0"/>
                  <a:t> </a:t>
                </a:r>
                <a:r>
                  <a:rPr lang="fi-FI" dirty="0" err="1" smtClean="0"/>
                  <a:t>area</a:t>
                </a:r>
                <a:endParaRPr lang="fi-FI" dirty="0"/>
              </a:p>
            </p:txBody>
          </p:sp>
        </p:grpSp>
      </p:grpSp>
      <p:grpSp>
        <p:nvGrpSpPr>
          <p:cNvPr id="93" name="Ryhmä 92"/>
          <p:cNvGrpSpPr/>
          <p:nvPr/>
        </p:nvGrpSpPr>
        <p:grpSpPr>
          <a:xfrm>
            <a:off x="3894850" y="2384593"/>
            <a:ext cx="1264441" cy="776844"/>
            <a:chOff x="3895956" y="2644903"/>
            <a:chExt cx="1264441" cy="2103551"/>
          </a:xfrm>
        </p:grpSpPr>
        <p:sp>
          <p:nvSpPr>
            <p:cNvPr id="13" name="Suorakulmio 12"/>
            <p:cNvSpPr/>
            <p:nvPr/>
          </p:nvSpPr>
          <p:spPr>
            <a:xfrm>
              <a:off x="3923928" y="3234138"/>
              <a:ext cx="648072" cy="626910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18" name="Suorakulmio 17"/>
            <p:cNvSpPr/>
            <p:nvPr/>
          </p:nvSpPr>
          <p:spPr>
            <a:xfrm>
              <a:off x="3895956" y="2644903"/>
              <a:ext cx="648072" cy="495401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22" name="Suorakulmio 21"/>
            <p:cNvSpPr/>
            <p:nvPr/>
          </p:nvSpPr>
          <p:spPr>
            <a:xfrm>
              <a:off x="4716016" y="3536545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23" name="Suorakulmio 22"/>
            <p:cNvSpPr/>
            <p:nvPr/>
          </p:nvSpPr>
          <p:spPr>
            <a:xfrm>
              <a:off x="4716016" y="2645437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24" name="Suorakulmio 23"/>
            <p:cNvSpPr/>
            <p:nvPr/>
          </p:nvSpPr>
          <p:spPr>
            <a:xfrm>
              <a:off x="4716016" y="3065024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grpSp>
          <p:nvGrpSpPr>
            <p:cNvPr id="26" name="Ryhmä 25"/>
            <p:cNvGrpSpPr/>
            <p:nvPr/>
          </p:nvGrpSpPr>
          <p:grpSpPr>
            <a:xfrm>
              <a:off x="3971271" y="4005064"/>
              <a:ext cx="897850" cy="288032"/>
              <a:chOff x="590139" y="3608553"/>
              <a:chExt cx="897850" cy="288032"/>
            </a:xfrm>
          </p:grpSpPr>
          <p:sp>
            <p:nvSpPr>
              <p:cNvPr id="27" name="Suorakulmio 26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28" name="Suorakulmio 27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grpSp>
          <p:nvGrpSpPr>
            <p:cNvPr id="48" name="Ryhmä 47"/>
            <p:cNvGrpSpPr/>
            <p:nvPr/>
          </p:nvGrpSpPr>
          <p:grpSpPr>
            <a:xfrm>
              <a:off x="3975815" y="4460422"/>
              <a:ext cx="897850" cy="288032"/>
              <a:chOff x="590139" y="3608553"/>
              <a:chExt cx="897850" cy="288032"/>
            </a:xfrm>
          </p:grpSpPr>
          <p:sp>
            <p:nvSpPr>
              <p:cNvPr id="49" name="Suorakulmio 48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50" name="Suorakulmio 49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</p:grpSp>
      <p:grpSp>
        <p:nvGrpSpPr>
          <p:cNvPr id="94" name="Ryhmä 93"/>
          <p:cNvGrpSpPr/>
          <p:nvPr/>
        </p:nvGrpSpPr>
        <p:grpSpPr>
          <a:xfrm>
            <a:off x="5668550" y="2419165"/>
            <a:ext cx="1164461" cy="819084"/>
            <a:chOff x="5806400" y="2594383"/>
            <a:chExt cx="1164461" cy="1908703"/>
          </a:xfrm>
        </p:grpSpPr>
        <p:sp>
          <p:nvSpPr>
            <p:cNvPr id="16" name="Suorakulmio 15"/>
            <p:cNvSpPr/>
            <p:nvPr/>
          </p:nvSpPr>
          <p:spPr>
            <a:xfrm>
              <a:off x="5806400" y="2594383"/>
              <a:ext cx="549979" cy="58439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17" name="Suorakulmio 16"/>
            <p:cNvSpPr/>
            <p:nvPr/>
          </p:nvSpPr>
          <p:spPr>
            <a:xfrm>
              <a:off x="6466805" y="2746404"/>
              <a:ext cx="504056" cy="432048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9" name="Ryhmä 28"/>
            <p:cNvGrpSpPr/>
            <p:nvPr/>
          </p:nvGrpSpPr>
          <p:grpSpPr>
            <a:xfrm>
              <a:off x="5820983" y="3799829"/>
              <a:ext cx="897850" cy="288032"/>
              <a:chOff x="590139" y="3608553"/>
              <a:chExt cx="897850" cy="288032"/>
            </a:xfrm>
          </p:grpSpPr>
          <p:sp>
            <p:nvSpPr>
              <p:cNvPr id="30" name="Suorakulmio 29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31" name="Suorakulmio 30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grpSp>
          <p:nvGrpSpPr>
            <p:cNvPr id="32" name="Ryhmä 31"/>
            <p:cNvGrpSpPr/>
            <p:nvPr/>
          </p:nvGrpSpPr>
          <p:grpSpPr>
            <a:xfrm>
              <a:off x="5806400" y="3351717"/>
              <a:ext cx="897850" cy="288032"/>
              <a:chOff x="590139" y="3608553"/>
              <a:chExt cx="897850" cy="288032"/>
            </a:xfrm>
          </p:grpSpPr>
          <p:sp>
            <p:nvSpPr>
              <p:cNvPr id="33" name="Suorakulmio 32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34" name="Suorakulmio 33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sp>
          <p:nvSpPr>
            <p:cNvPr id="64" name="Suorakulmio 63"/>
            <p:cNvSpPr/>
            <p:nvPr/>
          </p:nvSpPr>
          <p:spPr>
            <a:xfrm>
              <a:off x="6526480" y="4215054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</p:grpSp>
      <p:grpSp>
        <p:nvGrpSpPr>
          <p:cNvPr id="92" name="Ryhmä 91"/>
          <p:cNvGrpSpPr/>
          <p:nvPr/>
        </p:nvGrpSpPr>
        <p:grpSpPr>
          <a:xfrm>
            <a:off x="2186031" y="2419165"/>
            <a:ext cx="1158471" cy="684743"/>
            <a:chOff x="2326875" y="2644903"/>
            <a:chExt cx="1158471" cy="1547321"/>
          </a:xfrm>
        </p:grpSpPr>
        <p:sp>
          <p:nvSpPr>
            <p:cNvPr id="19" name="Suorakulmio 18"/>
            <p:cNvSpPr/>
            <p:nvPr/>
          </p:nvSpPr>
          <p:spPr>
            <a:xfrm>
              <a:off x="2915815" y="2644903"/>
              <a:ext cx="569531" cy="53387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61" name="Suorakulmio 60"/>
            <p:cNvSpPr/>
            <p:nvPr/>
          </p:nvSpPr>
          <p:spPr>
            <a:xfrm>
              <a:off x="2331903" y="3065024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62" name="Suorakulmio 61"/>
            <p:cNvSpPr/>
            <p:nvPr/>
          </p:nvSpPr>
          <p:spPr>
            <a:xfrm>
              <a:off x="2326875" y="2653388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grpSp>
          <p:nvGrpSpPr>
            <p:cNvPr id="65" name="Ryhmä 64"/>
            <p:cNvGrpSpPr/>
            <p:nvPr/>
          </p:nvGrpSpPr>
          <p:grpSpPr>
            <a:xfrm>
              <a:off x="2466890" y="3529872"/>
              <a:ext cx="897850" cy="662352"/>
              <a:chOff x="2669495" y="4313755"/>
              <a:chExt cx="897850" cy="662352"/>
            </a:xfrm>
          </p:grpSpPr>
          <p:grpSp>
            <p:nvGrpSpPr>
              <p:cNvPr id="66" name="Ryhmä 65"/>
              <p:cNvGrpSpPr/>
              <p:nvPr/>
            </p:nvGrpSpPr>
            <p:grpSpPr>
              <a:xfrm>
                <a:off x="2669554" y="4688075"/>
                <a:ext cx="897790" cy="288032"/>
                <a:chOff x="638794" y="3591053"/>
                <a:chExt cx="897790" cy="288032"/>
              </a:xfrm>
            </p:grpSpPr>
            <p:sp>
              <p:nvSpPr>
                <p:cNvPr id="70" name="Suorakulmio 69"/>
                <p:cNvSpPr/>
                <p:nvPr/>
              </p:nvSpPr>
              <p:spPr>
                <a:xfrm>
                  <a:off x="638794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71" name="Suorakulmio 70"/>
                <p:cNvSpPr/>
                <p:nvPr/>
              </p:nvSpPr>
              <p:spPr>
                <a:xfrm>
                  <a:off x="1092203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  <p:grpSp>
            <p:nvGrpSpPr>
              <p:cNvPr id="67" name="Ryhmä 66"/>
              <p:cNvGrpSpPr/>
              <p:nvPr/>
            </p:nvGrpSpPr>
            <p:grpSpPr>
              <a:xfrm>
                <a:off x="2669495" y="4313755"/>
                <a:ext cx="897850" cy="288032"/>
                <a:chOff x="590139" y="3608553"/>
                <a:chExt cx="897850" cy="288032"/>
              </a:xfrm>
            </p:grpSpPr>
            <p:sp>
              <p:nvSpPr>
                <p:cNvPr id="68" name="Suorakulmio 67"/>
                <p:cNvSpPr/>
                <p:nvPr/>
              </p:nvSpPr>
              <p:spPr>
                <a:xfrm>
                  <a:off x="590139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69" name="Suorakulmio 68"/>
                <p:cNvSpPr/>
                <p:nvPr/>
              </p:nvSpPr>
              <p:spPr>
                <a:xfrm>
                  <a:off x="1043608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</p:grpSp>
      </p:grpSp>
      <p:grpSp>
        <p:nvGrpSpPr>
          <p:cNvPr id="91" name="Ryhmä 90"/>
          <p:cNvGrpSpPr/>
          <p:nvPr/>
        </p:nvGrpSpPr>
        <p:grpSpPr>
          <a:xfrm>
            <a:off x="315900" y="2384593"/>
            <a:ext cx="1397240" cy="803412"/>
            <a:chOff x="395536" y="2594383"/>
            <a:chExt cx="1397240" cy="2217049"/>
          </a:xfrm>
        </p:grpSpPr>
        <p:sp>
          <p:nvSpPr>
            <p:cNvPr id="12" name="Suorakulmio 11"/>
            <p:cNvSpPr/>
            <p:nvPr/>
          </p:nvSpPr>
          <p:spPr>
            <a:xfrm>
              <a:off x="458456" y="2612199"/>
              <a:ext cx="576064" cy="467585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5" name="Ryhmä 24"/>
            <p:cNvGrpSpPr/>
            <p:nvPr/>
          </p:nvGrpSpPr>
          <p:grpSpPr>
            <a:xfrm>
              <a:off x="395536" y="3207701"/>
              <a:ext cx="897850" cy="288032"/>
              <a:chOff x="590139" y="3608553"/>
              <a:chExt cx="897850" cy="288032"/>
            </a:xfrm>
          </p:grpSpPr>
          <p:sp>
            <p:nvSpPr>
              <p:cNvPr id="20" name="Suorakulmio 19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21" name="Suorakulmio 20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grpSp>
          <p:nvGrpSpPr>
            <p:cNvPr id="35" name="Ryhmä 34"/>
            <p:cNvGrpSpPr/>
            <p:nvPr/>
          </p:nvGrpSpPr>
          <p:grpSpPr>
            <a:xfrm>
              <a:off x="400080" y="3688376"/>
              <a:ext cx="897850" cy="288032"/>
              <a:chOff x="590139" y="3608553"/>
              <a:chExt cx="897850" cy="288032"/>
            </a:xfrm>
          </p:grpSpPr>
          <p:sp>
            <p:nvSpPr>
              <p:cNvPr id="36" name="Suorakulmio 35"/>
              <p:cNvSpPr/>
              <p:nvPr/>
            </p:nvSpPr>
            <p:spPr>
              <a:xfrm>
                <a:off x="590139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  <p:sp>
            <p:nvSpPr>
              <p:cNvPr id="37" name="Suorakulmio 36"/>
              <p:cNvSpPr/>
              <p:nvPr/>
            </p:nvSpPr>
            <p:spPr>
              <a:xfrm>
                <a:off x="1043608" y="3608553"/>
                <a:ext cx="444381" cy="288032"/>
              </a:xfrm>
              <a:prstGeom prst="rect">
                <a:avLst/>
              </a:prstGeom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i-FI" sz="1400" dirty="0" smtClean="0"/>
                  <a:t>MP</a:t>
                </a:r>
                <a:endParaRPr lang="fi-FI" sz="1400" dirty="0"/>
              </a:p>
            </p:txBody>
          </p:sp>
        </p:grpSp>
        <p:sp>
          <p:nvSpPr>
            <p:cNvPr id="41" name="Suorakulmio 40"/>
            <p:cNvSpPr/>
            <p:nvPr/>
          </p:nvSpPr>
          <p:spPr>
            <a:xfrm>
              <a:off x="1348395" y="3490561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59" name="Suorakulmio 58"/>
            <p:cNvSpPr/>
            <p:nvPr/>
          </p:nvSpPr>
          <p:spPr>
            <a:xfrm>
              <a:off x="1194157" y="2594383"/>
              <a:ext cx="569531" cy="53387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72" name="Ryhmä 71"/>
            <p:cNvGrpSpPr/>
            <p:nvPr/>
          </p:nvGrpSpPr>
          <p:grpSpPr>
            <a:xfrm>
              <a:off x="404624" y="4149080"/>
              <a:ext cx="897850" cy="662352"/>
              <a:chOff x="2669495" y="4313755"/>
              <a:chExt cx="897850" cy="662352"/>
            </a:xfrm>
          </p:grpSpPr>
          <p:grpSp>
            <p:nvGrpSpPr>
              <p:cNvPr id="73" name="Ryhmä 72"/>
              <p:cNvGrpSpPr/>
              <p:nvPr/>
            </p:nvGrpSpPr>
            <p:grpSpPr>
              <a:xfrm>
                <a:off x="2669554" y="4688075"/>
                <a:ext cx="897790" cy="288032"/>
                <a:chOff x="638794" y="3591053"/>
                <a:chExt cx="897790" cy="288032"/>
              </a:xfrm>
            </p:grpSpPr>
            <p:sp>
              <p:nvSpPr>
                <p:cNvPr id="77" name="Suorakulmio 76"/>
                <p:cNvSpPr/>
                <p:nvPr/>
              </p:nvSpPr>
              <p:spPr>
                <a:xfrm>
                  <a:off x="638794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78" name="Suorakulmio 77"/>
                <p:cNvSpPr/>
                <p:nvPr/>
              </p:nvSpPr>
              <p:spPr>
                <a:xfrm>
                  <a:off x="1092203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  <p:grpSp>
            <p:nvGrpSpPr>
              <p:cNvPr id="74" name="Ryhmä 73"/>
              <p:cNvGrpSpPr/>
              <p:nvPr/>
            </p:nvGrpSpPr>
            <p:grpSpPr>
              <a:xfrm>
                <a:off x="2669495" y="4313755"/>
                <a:ext cx="897850" cy="288032"/>
                <a:chOff x="590139" y="3608553"/>
                <a:chExt cx="897850" cy="288032"/>
              </a:xfrm>
            </p:grpSpPr>
            <p:sp>
              <p:nvSpPr>
                <p:cNvPr id="75" name="Suorakulmio 74"/>
                <p:cNvSpPr/>
                <p:nvPr/>
              </p:nvSpPr>
              <p:spPr>
                <a:xfrm>
                  <a:off x="590139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76" name="Suorakulmio 75"/>
                <p:cNvSpPr/>
                <p:nvPr/>
              </p:nvSpPr>
              <p:spPr>
                <a:xfrm>
                  <a:off x="1043608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</p:grpSp>
      </p:grpSp>
      <p:grpSp>
        <p:nvGrpSpPr>
          <p:cNvPr id="95" name="Ryhmä 94"/>
          <p:cNvGrpSpPr/>
          <p:nvPr/>
        </p:nvGrpSpPr>
        <p:grpSpPr>
          <a:xfrm>
            <a:off x="7298085" y="2340144"/>
            <a:ext cx="1306363" cy="795672"/>
            <a:chOff x="7308304" y="2564904"/>
            <a:chExt cx="1306363" cy="1947259"/>
          </a:xfrm>
        </p:grpSpPr>
        <p:sp>
          <p:nvSpPr>
            <p:cNvPr id="14" name="Suorakulmio 13"/>
            <p:cNvSpPr/>
            <p:nvPr/>
          </p:nvSpPr>
          <p:spPr>
            <a:xfrm>
              <a:off x="8024265" y="3055719"/>
              <a:ext cx="590402" cy="578858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15" name="Suorakulmio 14"/>
            <p:cNvSpPr/>
            <p:nvPr/>
          </p:nvSpPr>
          <p:spPr>
            <a:xfrm>
              <a:off x="7308304" y="2564904"/>
              <a:ext cx="648072" cy="592832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sp>
          <p:nvSpPr>
            <p:cNvPr id="42" name="Suorakulmio 41"/>
            <p:cNvSpPr/>
            <p:nvPr/>
          </p:nvSpPr>
          <p:spPr>
            <a:xfrm>
              <a:off x="8110611" y="2594383"/>
              <a:ext cx="444381" cy="288032"/>
            </a:xfrm>
            <a:prstGeom prst="rect">
              <a:avLst/>
            </a:prstGeom>
            <a:effectLst>
              <a:glow rad="1016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400" dirty="0" smtClean="0"/>
                <a:t>MP</a:t>
              </a:r>
              <a:endParaRPr lang="fi-FI" sz="1400" dirty="0"/>
            </a:p>
          </p:txBody>
        </p:sp>
        <p:sp>
          <p:nvSpPr>
            <p:cNvPr id="44" name="Suorakulmio 43"/>
            <p:cNvSpPr/>
            <p:nvPr/>
          </p:nvSpPr>
          <p:spPr>
            <a:xfrm>
              <a:off x="7384365" y="3345147"/>
              <a:ext cx="500003" cy="35864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600" dirty="0" smtClean="0">
                  <a:solidFill>
                    <a:schemeClr val="tx1"/>
                  </a:solidFill>
                </a:rPr>
                <a:t>City</a:t>
              </a:r>
              <a:endParaRPr lang="fi-FI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79" name="Ryhmä 78"/>
            <p:cNvGrpSpPr/>
            <p:nvPr/>
          </p:nvGrpSpPr>
          <p:grpSpPr>
            <a:xfrm>
              <a:off x="7540532" y="3849811"/>
              <a:ext cx="897850" cy="662352"/>
              <a:chOff x="2669495" y="4313755"/>
              <a:chExt cx="897850" cy="662352"/>
            </a:xfrm>
          </p:grpSpPr>
          <p:grpSp>
            <p:nvGrpSpPr>
              <p:cNvPr id="80" name="Ryhmä 79"/>
              <p:cNvGrpSpPr/>
              <p:nvPr/>
            </p:nvGrpSpPr>
            <p:grpSpPr>
              <a:xfrm>
                <a:off x="2669554" y="4687607"/>
                <a:ext cx="888703" cy="288500"/>
                <a:chOff x="638794" y="3590585"/>
                <a:chExt cx="888703" cy="288500"/>
              </a:xfrm>
            </p:grpSpPr>
            <p:sp>
              <p:nvSpPr>
                <p:cNvPr id="84" name="Suorakulmio 83"/>
                <p:cNvSpPr/>
                <p:nvPr/>
              </p:nvSpPr>
              <p:spPr>
                <a:xfrm>
                  <a:off x="638794" y="35910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85" name="Suorakulmio 84"/>
                <p:cNvSpPr/>
                <p:nvPr/>
              </p:nvSpPr>
              <p:spPr>
                <a:xfrm>
                  <a:off x="1083116" y="3590585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  <p:grpSp>
            <p:nvGrpSpPr>
              <p:cNvPr id="81" name="Ryhmä 80"/>
              <p:cNvGrpSpPr/>
              <p:nvPr/>
            </p:nvGrpSpPr>
            <p:grpSpPr>
              <a:xfrm>
                <a:off x="2669495" y="4313755"/>
                <a:ext cx="897850" cy="288032"/>
                <a:chOff x="590139" y="3608553"/>
                <a:chExt cx="897850" cy="288032"/>
              </a:xfrm>
            </p:grpSpPr>
            <p:sp>
              <p:nvSpPr>
                <p:cNvPr id="82" name="Suorakulmio 81"/>
                <p:cNvSpPr/>
                <p:nvPr/>
              </p:nvSpPr>
              <p:spPr>
                <a:xfrm>
                  <a:off x="590139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  <p:sp>
              <p:nvSpPr>
                <p:cNvPr id="83" name="Suorakulmio 82"/>
                <p:cNvSpPr/>
                <p:nvPr/>
              </p:nvSpPr>
              <p:spPr>
                <a:xfrm>
                  <a:off x="1043608" y="3608553"/>
                  <a:ext cx="444381" cy="288032"/>
                </a:xfrm>
                <a:prstGeom prst="rect">
                  <a:avLst/>
                </a:prstGeom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1400" dirty="0" smtClean="0"/>
                    <a:t>MP</a:t>
                  </a:r>
                  <a:endParaRPr lang="fi-FI" sz="1400" dirty="0"/>
                </a:p>
              </p:txBody>
            </p:sp>
          </p:grpSp>
        </p:grpSp>
      </p:grpSp>
      <p:sp>
        <p:nvSpPr>
          <p:cNvPr id="99" name="Pyöristetty suorakulmio 98"/>
          <p:cNvSpPr/>
          <p:nvPr/>
        </p:nvSpPr>
        <p:spPr>
          <a:xfrm>
            <a:off x="157059" y="2298879"/>
            <a:ext cx="8715739" cy="1569498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fi-FI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i-FI" b="1" dirty="0" err="1" smtClean="0">
                <a:solidFill>
                  <a:schemeClr val="tx2">
                    <a:lumMod val="75000"/>
                  </a:schemeClr>
                </a:solidFill>
              </a:rPr>
              <a:t>Producing</a:t>
            </a:r>
            <a:r>
              <a:rPr lang="fi-FI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</a:t>
            </a:r>
            <a:r>
              <a:rPr lang="fi-FI" b="1" dirty="0" err="1" smtClean="0">
                <a:solidFill>
                  <a:schemeClr val="tx2">
                    <a:lumMod val="75000"/>
                  </a:schemeClr>
                </a:solidFill>
              </a:rPr>
              <a:t>responsibilty</a:t>
            </a:r>
            <a:endParaRPr lang="fi-FI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4" name="Pyöristetty suorakulmio 103"/>
          <p:cNvSpPr/>
          <p:nvPr/>
        </p:nvSpPr>
        <p:spPr>
          <a:xfrm>
            <a:off x="5554372" y="1558362"/>
            <a:ext cx="1440160" cy="576064"/>
          </a:xfrm>
          <a:prstGeom prst="roundRect">
            <a:avLst/>
          </a:prstGeom>
          <a:effectLst>
            <a:innerShdw blurRad="63500" dist="50800" dir="27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Social-Health</a:t>
            </a:r>
            <a:r>
              <a:rPr lang="fi-FI" dirty="0" smtClean="0"/>
              <a:t> </a:t>
            </a:r>
            <a:r>
              <a:rPr lang="fi-FI" dirty="0" err="1" smtClean="0"/>
              <a:t>area</a:t>
            </a:r>
            <a:endParaRPr lang="fi-FI" dirty="0"/>
          </a:p>
        </p:txBody>
      </p:sp>
      <p:sp>
        <p:nvSpPr>
          <p:cNvPr id="7" name="Pyöristetty suorakulmio 6"/>
          <p:cNvSpPr/>
          <p:nvPr/>
        </p:nvSpPr>
        <p:spPr>
          <a:xfrm>
            <a:off x="341174" y="4087957"/>
            <a:ext cx="1318945" cy="78120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Central</a:t>
            </a:r>
          </a:p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06" name="Pyöristetty suorakulmio 105"/>
          <p:cNvSpPr/>
          <p:nvPr/>
        </p:nvSpPr>
        <p:spPr>
          <a:xfrm>
            <a:off x="2254884" y="4087957"/>
            <a:ext cx="1031085" cy="57841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Central</a:t>
            </a:r>
          </a:p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07" name="Pyöristetty suorakulmio 106"/>
          <p:cNvSpPr/>
          <p:nvPr/>
        </p:nvSpPr>
        <p:spPr>
          <a:xfrm>
            <a:off x="3894850" y="4072366"/>
            <a:ext cx="1363500" cy="57841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Central</a:t>
            </a:r>
          </a:p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08" name="Pyöristetty suorakulmio 107"/>
          <p:cNvSpPr/>
          <p:nvPr/>
        </p:nvSpPr>
        <p:spPr>
          <a:xfrm>
            <a:off x="5751308" y="4061389"/>
            <a:ext cx="1046288" cy="57841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Central</a:t>
            </a:r>
          </a:p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09" name="Pyöristetty suorakulmio 108"/>
          <p:cNvSpPr/>
          <p:nvPr/>
        </p:nvSpPr>
        <p:spPr>
          <a:xfrm>
            <a:off x="7460638" y="4064388"/>
            <a:ext cx="1046288" cy="57841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Central</a:t>
            </a:r>
          </a:p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38" name="Pyöristetty suorakulmio 37"/>
          <p:cNvSpPr/>
          <p:nvPr/>
        </p:nvSpPr>
        <p:spPr>
          <a:xfrm>
            <a:off x="309328" y="4962670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0" name="Pyöristetty suorakulmio 109"/>
          <p:cNvSpPr/>
          <p:nvPr/>
        </p:nvSpPr>
        <p:spPr>
          <a:xfrm>
            <a:off x="538090" y="5394718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1" name="Pyöristetty suorakulmio 110"/>
          <p:cNvSpPr/>
          <p:nvPr/>
        </p:nvSpPr>
        <p:spPr>
          <a:xfrm>
            <a:off x="2186031" y="4923589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2" name="Pyöristetty suorakulmio 111"/>
          <p:cNvSpPr/>
          <p:nvPr/>
        </p:nvSpPr>
        <p:spPr>
          <a:xfrm>
            <a:off x="5483078" y="5745548"/>
            <a:ext cx="1114844" cy="375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3" name="Pyöristetty suorakulmio 112"/>
          <p:cNvSpPr/>
          <p:nvPr/>
        </p:nvSpPr>
        <p:spPr>
          <a:xfrm>
            <a:off x="3860834" y="5111121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4" name="Pyöristetty suorakulmio 113"/>
          <p:cNvSpPr/>
          <p:nvPr/>
        </p:nvSpPr>
        <p:spPr>
          <a:xfrm>
            <a:off x="4342078" y="5067605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5" name="Pyöristetty suorakulmio 114"/>
          <p:cNvSpPr/>
          <p:nvPr/>
        </p:nvSpPr>
        <p:spPr>
          <a:xfrm>
            <a:off x="3860834" y="4725144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6" name="Pyöristetty suorakulmio 115"/>
          <p:cNvSpPr/>
          <p:nvPr/>
        </p:nvSpPr>
        <p:spPr>
          <a:xfrm>
            <a:off x="2569109" y="5141887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7" name="Pyöristetty suorakulmio 116"/>
          <p:cNvSpPr/>
          <p:nvPr/>
        </p:nvSpPr>
        <p:spPr>
          <a:xfrm>
            <a:off x="4354857" y="5309592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8" name="Pyöristetty suorakulmio 117"/>
          <p:cNvSpPr/>
          <p:nvPr/>
        </p:nvSpPr>
        <p:spPr>
          <a:xfrm>
            <a:off x="4405154" y="4779573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19" name="Pyöristetty suorakulmio 118"/>
          <p:cNvSpPr/>
          <p:nvPr/>
        </p:nvSpPr>
        <p:spPr>
          <a:xfrm>
            <a:off x="3952961" y="5483456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20" name="Pyöristetty suorakulmio 119"/>
          <p:cNvSpPr/>
          <p:nvPr/>
        </p:nvSpPr>
        <p:spPr>
          <a:xfrm>
            <a:off x="2202844" y="5293474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21" name="Pyöristetty suorakulmio 120"/>
          <p:cNvSpPr/>
          <p:nvPr/>
        </p:nvSpPr>
        <p:spPr>
          <a:xfrm>
            <a:off x="2548295" y="5534304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22" name="Pyöristetty suorakulmio 121"/>
          <p:cNvSpPr/>
          <p:nvPr/>
        </p:nvSpPr>
        <p:spPr>
          <a:xfrm>
            <a:off x="794928" y="5147363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23" name="Pyöristetty suorakulmio 122"/>
          <p:cNvSpPr/>
          <p:nvPr/>
        </p:nvSpPr>
        <p:spPr>
          <a:xfrm>
            <a:off x="7426470" y="5111121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24" name="Pyöristetty suorakulmio 123"/>
          <p:cNvSpPr/>
          <p:nvPr/>
        </p:nvSpPr>
        <p:spPr>
          <a:xfrm>
            <a:off x="7889986" y="4887228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25" name="Pyöristetty suorakulmio 124"/>
          <p:cNvSpPr/>
          <p:nvPr/>
        </p:nvSpPr>
        <p:spPr>
          <a:xfrm>
            <a:off x="7426470" y="4743212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39" name="Pyöristetty suorakulmio 38"/>
          <p:cNvSpPr/>
          <p:nvPr/>
        </p:nvSpPr>
        <p:spPr>
          <a:xfrm>
            <a:off x="588429" y="5553583"/>
            <a:ext cx="1110147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26" name="Pyöristetty suorakulmio 125"/>
          <p:cNvSpPr/>
          <p:nvPr/>
        </p:nvSpPr>
        <p:spPr>
          <a:xfrm>
            <a:off x="4109901" y="5828511"/>
            <a:ext cx="1110147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27" name="Pyöristetty suorakulmio 126"/>
          <p:cNvSpPr/>
          <p:nvPr/>
        </p:nvSpPr>
        <p:spPr>
          <a:xfrm>
            <a:off x="2290200" y="6120612"/>
            <a:ext cx="1110147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28" name="Pyöristetty suorakulmio 127"/>
          <p:cNvSpPr/>
          <p:nvPr/>
        </p:nvSpPr>
        <p:spPr>
          <a:xfrm>
            <a:off x="2113748" y="5825280"/>
            <a:ext cx="1110147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29" name="Pyöristetty suorakulmio 128"/>
          <p:cNvSpPr/>
          <p:nvPr/>
        </p:nvSpPr>
        <p:spPr>
          <a:xfrm>
            <a:off x="5683133" y="6031836"/>
            <a:ext cx="1110147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30" name="Pyöristetty suorakulmio 129"/>
          <p:cNvSpPr/>
          <p:nvPr/>
        </p:nvSpPr>
        <p:spPr>
          <a:xfrm>
            <a:off x="7545318" y="5725522"/>
            <a:ext cx="1110147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31" name="Pyöristetty suorakulmio 130"/>
          <p:cNvSpPr/>
          <p:nvPr/>
        </p:nvSpPr>
        <p:spPr>
          <a:xfrm>
            <a:off x="5912342" y="5219371"/>
            <a:ext cx="1110147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Hospital</a:t>
            </a:r>
            <a:endParaRPr lang="fi-FI" dirty="0"/>
          </a:p>
        </p:txBody>
      </p:sp>
      <p:sp>
        <p:nvSpPr>
          <p:cNvPr id="132" name="Pyöristetty suorakulmio 131"/>
          <p:cNvSpPr/>
          <p:nvPr/>
        </p:nvSpPr>
        <p:spPr>
          <a:xfrm>
            <a:off x="5658347" y="4762969"/>
            <a:ext cx="1114844" cy="375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33" name="Pyöristetty suorakulmio 132"/>
          <p:cNvSpPr/>
          <p:nvPr/>
        </p:nvSpPr>
        <p:spPr>
          <a:xfrm>
            <a:off x="5490726" y="5013176"/>
            <a:ext cx="755653" cy="375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34" name="Pyöristetty suorakulmio 133"/>
          <p:cNvSpPr/>
          <p:nvPr/>
        </p:nvSpPr>
        <p:spPr>
          <a:xfrm>
            <a:off x="6262300" y="5798099"/>
            <a:ext cx="798077" cy="375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35" name="Pyöristetty suorakulmio 134"/>
          <p:cNvSpPr/>
          <p:nvPr/>
        </p:nvSpPr>
        <p:spPr>
          <a:xfrm>
            <a:off x="2000732" y="5684495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36" name="Pyöristetty suorakulmio 135"/>
          <p:cNvSpPr/>
          <p:nvPr/>
        </p:nvSpPr>
        <p:spPr>
          <a:xfrm>
            <a:off x="2056156" y="4735451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37" name="Pyöristetty suorakulmio 136"/>
          <p:cNvSpPr/>
          <p:nvPr/>
        </p:nvSpPr>
        <p:spPr>
          <a:xfrm>
            <a:off x="943432" y="5915298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138" name="Pyöristetty suorakulmio 137"/>
          <p:cNvSpPr/>
          <p:nvPr/>
        </p:nvSpPr>
        <p:spPr>
          <a:xfrm>
            <a:off x="320444" y="6264628"/>
            <a:ext cx="865191" cy="288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b="1" dirty="0" smtClean="0"/>
              <a:t>H Center</a:t>
            </a:r>
            <a:endParaRPr lang="fi-FI" sz="1100" b="1" dirty="0"/>
          </a:p>
        </p:txBody>
      </p:sp>
      <p:sp>
        <p:nvSpPr>
          <p:cNvPr id="98" name="Pyöristetty suorakulmio 97"/>
          <p:cNvSpPr/>
          <p:nvPr/>
        </p:nvSpPr>
        <p:spPr>
          <a:xfrm>
            <a:off x="145040" y="1117740"/>
            <a:ext cx="8739775" cy="1072736"/>
          </a:xfrm>
          <a:prstGeom prst="roundRect">
            <a:avLst/>
          </a:prstGeom>
          <a:solidFill>
            <a:schemeClr val="accent2">
              <a:alpha val="41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i-FI" dirty="0" err="1" smtClean="0">
                <a:solidFill>
                  <a:schemeClr val="bg1">
                    <a:lumMod val="85000"/>
                  </a:schemeClr>
                </a:solidFill>
              </a:rPr>
              <a:t>Finances</a:t>
            </a:r>
            <a:r>
              <a:rPr lang="fi-FI" dirty="0" smtClean="0">
                <a:solidFill>
                  <a:schemeClr val="bg1">
                    <a:lumMod val="85000"/>
                  </a:schemeClr>
                </a:solidFill>
              </a:rPr>
              <a:t> &amp; </a:t>
            </a:r>
            <a:r>
              <a:rPr lang="fi-FI" dirty="0" err="1" smtClean="0">
                <a:solidFill>
                  <a:schemeClr val="bg1">
                    <a:lumMod val="85000"/>
                  </a:schemeClr>
                </a:solidFill>
              </a:rPr>
              <a:t>Policymaking</a:t>
            </a:r>
            <a:endParaRPr lang="fi-FI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51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yöristetty suorakulmio 72"/>
          <p:cNvSpPr/>
          <p:nvPr/>
        </p:nvSpPr>
        <p:spPr>
          <a:xfrm>
            <a:off x="3743880" y="544040"/>
            <a:ext cx="5400600" cy="619268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34" name="Ryhmä 33"/>
          <p:cNvGrpSpPr/>
          <p:nvPr/>
        </p:nvGrpSpPr>
        <p:grpSpPr>
          <a:xfrm>
            <a:off x="395536" y="1966000"/>
            <a:ext cx="3233733" cy="4415328"/>
            <a:chOff x="395536" y="1966000"/>
            <a:chExt cx="3233733" cy="4415328"/>
          </a:xfrm>
        </p:grpSpPr>
        <p:sp>
          <p:nvSpPr>
            <p:cNvPr id="31" name="Pyöristetty suorakulmio 30"/>
            <p:cNvSpPr/>
            <p:nvPr/>
          </p:nvSpPr>
          <p:spPr>
            <a:xfrm>
              <a:off x="2091645" y="1966000"/>
              <a:ext cx="1537624" cy="43924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9" name="Pyöristetty suorakulmio 28"/>
            <p:cNvSpPr/>
            <p:nvPr/>
          </p:nvSpPr>
          <p:spPr>
            <a:xfrm>
              <a:off x="395536" y="1988840"/>
              <a:ext cx="1537624" cy="43924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" name="Pyöristetty suorakulmio 4"/>
            <p:cNvSpPr/>
            <p:nvPr/>
          </p:nvSpPr>
          <p:spPr>
            <a:xfrm>
              <a:off x="516843" y="2144276"/>
              <a:ext cx="1368152" cy="864096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City / </a:t>
              </a:r>
              <a:r>
                <a:rPr lang="fi-FI" dirty="0" err="1" smtClean="0">
                  <a:solidFill>
                    <a:schemeClr val="tx1"/>
                  </a:solidFill>
                </a:rPr>
                <a:t>Cities</a:t>
              </a:r>
              <a:endParaRPr lang="fi-FI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fi-FI" dirty="0" err="1">
                  <a:solidFill>
                    <a:schemeClr val="tx1"/>
                  </a:solidFill>
                </a:rPr>
                <a:t>t</a:t>
              </a:r>
              <a:r>
                <a:rPr lang="fi-FI" dirty="0" err="1" smtClean="0">
                  <a:solidFill>
                    <a:schemeClr val="tx1"/>
                  </a:solidFill>
                </a:rPr>
                <a:t>ake</a:t>
              </a:r>
              <a:r>
                <a:rPr lang="fi-FI" dirty="0" smtClean="0">
                  <a:solidFill>
                    <a:schemeClr val="tx1"/>
                  </a:solidFill>
                </a:rPr>
                <a:t> </a:t>
              </a:r>
              <a:r>
                <a:rPr lang="fi-FI" dirty="0" err="1" smtClean="0">
                  <a:solidFill>
                    <a:schemeClr val="tx1"/>
                  </a:solidFill>
                </a:rPr>
                <a:t>care</a:t>
              </a:r>
              <a:endParaRPr lang="fi-FI" dirty="0">
                <a:solidFill>
                  <a:schemeClr val="tx1"/>
                </a:solidFill>
              </a:endParaRPr>
            </a:p>
          </p:txBody>
        </p:sp>
        <p:sp>
          <p:nvSpPr>
            <p:cNvPr id="6" name="Pyöristetty suorakulmio 5"/>
            <p:cNvSpPr/>
            <p:nvPr/>
          </p:nvSpPr>
          <p:spPr>
            <a:xfrm>
              <a:off x="603842" y="4389812"/>
              <a:ext cx="865191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7" name="Pyöristetty suorakulmio 6"/>
            <p:cNvSpPr/>
            <p:nvPr/>
          </p:nvSpPr>
          <p:spPr>
            <a:xfrm>
              <a:off x="603841" y="4778818"/>
              <a:ext cx="865191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8" name="Pyöristetty suorakulmio 7"/>
            <p:cNvSpPr/>
            <p:nvPr/>
          </p:nvSpPr>
          <p:spPr>
            <a:xfrm>
              <a:off x="603842" y="5829972"/>
              <a:ext cx="1633876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9" name="Pyöristetty suorakulmio 8"/>
            <p:cNvSpPr/>
            <p:nvPr/>
          </p:nvSpPr>
          <p:spPr>
            <a:xfrm>
              <a:off x="603842" y="5480399"/>
              <a:ext cx="800306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10" name="Pyöristetty suorakulmio 9"/>
            <p:cNvSpPr/>
            <p:nvPr/>
          </p:nvSpPr>
          <p:spPr>
            <a:xfrm>
              <a:off x="603842" y="5109892"/>
              <a:ext cx="1024548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11" name="Pyöristetty suorakulmio 10"/>
            <p:cNvSpPr/>
            <p:nvPr/>
          </p:nvSpPr>
          <p:spPr>
            <a:xfrm>
              <a:off x="481364" y="3804862"/>
              <a:ext cx="1110147" cy="432048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err="1" smtClean="0"/>
                <a:t>Hospital</a:t>
              </a:r>
              <a:endParaRPr lang="fi-FI" dirty="0"/>
            </a:p>
          </p:txBody>
        </p:sp>
        <p:sp>
          <p:nvSpPr>
            <p:cNvPr id="15" name="Pyöristetty suorakulmio 14"/>
            <p:cNvSpPr/>
            <p:nvPr/>
          </p:nvSpPr>
          <p:spPr>
            <a:xfrm>
              <a:off x="1055374" y="3246392"/>
              <a:ext cx="1755573" cy="436985"/>
            </a:xfrm>
            <a:prstGeom prst="round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/>
                <a:t>Central </a:t>
              </a:r>
              <a:r>
                <a:rPr lang="fi-FI" dirty="0" err="1" smtClean="0"/>
                <a:t>Hospital</a:t>
              </a:r>
              <a:endParaRPr lang="fi-FI" dirty="0"/>
            </a:p>
          </p:txBody>
        </p:sp>
        <p:sp>
          <p:nvSpPr>
            <p:cNvPr id="16" name="Pyöristetty suorakulmio 15"/>
            <p:cNvSpPr/>
            <p:nvPr/>
          </p:nvSpPr>
          <p:spPr>
            <a:xfrm>
              <a:off x="1835697" y="3804862"/>
              <a:ext cx="1512168" cy="432048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err="1" smtClean="0"/>
                <a:t>Hospital</a:t>
              </a:r>
              <a:endParaRPr lang="fi-FI" dirty="0"/>
            </a:p>
          </p:txBody>
        </p:sp>
        <p:sp>
          <p:nvSpPr>
            <p:cNvPr id="21" name="Pyöristetty suorakulmio 20"/>
            <p:cNvSpPr/>
            <p:nvPr/>
          </p:nvSpPr>
          <p:spPr>
            <a:xfrm>
              <a:off x="2237717" y="4380968"/>
              <a:ext cx="865191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25" name="Pyöristetty suorakulmio 24"/>
            <p:cNvSpPr/>
            <p:nvPr/>
          </p:nvSpPr>
          <p:spPr>
            <a:xfrm>
              <a:off x="2237717" y="5183481"/>
              <a:ext cx="1110147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26" name="Pyöristetty suorakulmio 25"/>
            <p:cNvSpPr/>
            <p:nvPr/>
          </p:nvSpPr>
          <p:spPr>
            <a:xfrm>
              <a:off x="2235384" y="4788269"/>
              <a:ext cx="865191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30" name="Pyöristetty suorakulmio 29"/>
            <p:cNvSpPr/>
            <p:nvPr/>
          </p:nvSpPr>
          <p:spPr>
            <a:xfrm>
              <a:off x="2176381" y="2132856"/>
              <a:ext cx="1368152" cy="864096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>
                  <a:solidFill>
                    <a:schemeClr val="tx1"/>
                  </a:solidFill>
                </a:rPr>
                <a:t>City / </a:t>
              </a:r>
              <a:r>
                <a:rPr lang="fi-FI" dirty="0" err="1" smtClean="0">
                  <a:solidFill>
                    <a:schemeClr val="tx1"/>
                  </a:solidFill>
                </a:rPr>
                <a:t>Cities</a:t>
              </a:r>
              <a:endParaRPr lang="fi-FI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fi-FI" dirty="0" err="1">
                  <a:solidFill>
                    <a:schemeClr val="tx1"/>
                  </a:solidFill>
                </a:rPr>
                <a:t>t</a:t>
              </a:r>
              <a:r>
                <a:rPr lang="fi-FI" dirty="0" err="1" smtClean="0">
                  <a:solidFill>
                    <a:schemeClr val="tx1"/>
                  </a:solidFill>
                </a:rPr>
                <a:t>ake</a:t>
              </a:r>
              <a:r>
                <a:rPr lang="fi-FI" dirty="0" smtClean="0">
                  <a:solidFill>
                    <a:schemeClr val="tx1"/>
                  </a:solidFill>
                </a:rPr>
                <a:t> </a:t>
              </a:r>
              <a:r>
                <a:rPr lang="fi-FI" dirty="0" err="1" smtClean="0">
                  <a:solidFill>
                    <a:schemeClr val="tx1"/>
                  </a:solidFill>
                </a:rPr>
                <a:t>care</a:t>
              </a:r>
              <a:endParaRPr lang="fi-FI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Ryhmä 35"/>
          <p:cNvGrpSpPr/>
          <p:nvPr/>
        </p:nvGrpSpPr>
        <p:grpSpPr>
          <a:xfrm>
            <a:off x="3936133" y="1977420"/>
            <a:ext cx="2500087" cy="4415328"/>
            <a:chOff x="395536" y="1966000"/>
            <a:chExt cx="3279867" cy="4415328"/>
          </a:xfrm>
        </p:grpSpPr>
        <p:sp>
          <p:nvSpPr>
            <p:cNvPr id="37" name="Pyöristetty suorakulmio 36"/>
            <p:cNvSpPr/>
            <p:nvPr/>
          </p:nvSpPr>
          <p:spPr>
            <a:xfrm>
              <a:off x="2091645" y="1966000"/>
              <a:ext cx="1537624" cy="43924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8" name="Pyöristetty suorakulmio 37"/>
            <p:cNvSpPr/>
            <p:nvPr/>
          </p:nvSpPr>
          <p:spPr>
            <a:xfrm>
              <a:off x="395536" y="1988840"/>
              <a:ext cx="1537624" cy="43924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9" name="Pyöristetty suorakulmio 38"/>
            <p:cNvSpPr/>
            <p:nvPr/>
          </p:nvSpPr>
          <p:spPr>
            <a:xfrm>
              <a:off x="481364" y="2132856"/>
              <a:ext cx="1368152" cy="864096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400" b="1" i="1" dirty="0" err="1" smtClean="0">
                  <a:solidFill>
                    <a:schemeClr val="tx1"/>
                  </a:solidFill>
                </a:rPr>
                <a:t>City/Cities</a:t>
              </a:r>
              <a:endParaRPr lang="fi-FI" sz="1400" b="1" i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fi-FI" sz="1400" b="1" i="1" dirty="0" err="1" smtClean="0">
                  <a:solidFill>
                    <a:schemeClr val="tx1"/>
                  </a:solidFill>
                </a:rPr>
                <a:t>Produce</a:t>
              </a:r>
              <a:endParaRPr lang="fi-FI" sz="1400" b="1" i="1" dirty="0">
                <a:solidFill>
                  <a:schemeClr val="tx1"/>
                </a:solidFill>
              </a:endParaRPr>
            </a:p>
          </p:txBody>
        </p:sp>
        <p:sp>
          <p:nvSpPr>
            <p:cNvPr id="40" name="Pyöristetty suorakulmio 39"/>
            <p:cNvSpPr/>
            <p:nvPr/>
          </p:nvSpPr>
          <p:spPr>
            <a:xfrm>
              <a:off x="603842" y="4389812"/>
              <a:ext cx="1024548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42" name="Pyöristetty suorakulmio 41"/>
            <p:cNvSpPr/>
            <p:nvPr/>
          </p:nvSpPr>
          <p:spPr>
            <a:xfrm>
              <a:off x="603841" y="5829972"/>
              <a:ext cx="2064137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43" name="Pyöristetty suorakulmio 42"/>
            <p:cNvSpPr/>
            <p:nvPr/>
          </p:nvSpPr>
          <p:spPr>
            <a:xfrm>
              <a:off x="603842" y="5480399"/>
              <a:ext cx="1024548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44" name="Pyöristetty suorakulmio 43"/>
            <p:cNvSpPr/>
            <p:nvPr/>
          </p:nvSpPr>
          <p:spPr>
            <a:xfrm>
              <a:off x="603842" y="5109892"/>
              <a:ext cx="1572539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45" name="Pyöristetty suorakulmio 44"/>
            <p:cNvSpPr/>
            <p:nvPr/>
          </p:nvSpPr>
          <p:spPr>
            <a:xfrm>
              <a:off x="481365" y="3804862"/>
              <a:ext cx="2311426" cy="432048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err="1" smtClean="0"/>
                <a:t>Hospital</a:t>
              </a:r>
              <a:endParaRPr lang="fi-FI" dirty="0"/>
            </a:p>
          </p:txBody>
        </p:sp>
        <p:sp>
          <p:nvSpPr>
            <p:cNvPr id="48" name="Pyöristetty suorakulmio 47"/>
            <p:cNvSpPr/>
            <p:nvPr/>
          </p:nvSpPr>
          <p:spPr>
            <a:xfrm>
              <a:off x="2237717" y="4380968"/>
              <a:ext cx="1110146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49" name="Pyöristetty suorakulmio 48"/>
            <p:cNvSpPr/>
            <p:nvPr/>
          </p:nvSpPr>
          <p:spPr>
            <a:xfrm>
              <a:off x="2237717" y="5183481"/>
              <a:ext cx="1110147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50" name="Pyöristetty suorakulmio 49"/>
            <p:cNvSpPr/>
            <p:nvPr/>
          </p:nvSpPr>
          <p:spPr>
            <a:xfrm>
              <a:off x="2235384" y="4788269"/>
              <a:ext cx="1440019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51" name="Pyöristetty suorakulmio 50"/>
            <p:cNvSpPr/>
            <p:nvPr/>
          </p:nvSpPr>
          <p:spPr>
            <a:xfrm>
              <a:off x="2176381" y="2132856"/>
              <a:ext cx="1368152" cy="864096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400" b="1" i="1" dirty="0" err="1" smtClean="0">
                  <a:solidFill>
                    <a:schemeClr val="tx1"/>
                  </a:solidFill>
                </a:rPr>
                <a:t>City/Cities</a:t>
              </a:r>
              <a:endParaRPr lang="fi-FI" sz="1400" b="1" i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fi-FI" sz="1400" b="1" i="1" dirty="0" err="1" smtClean="0">
                  <a:solidFill>
                    <a:schemeClr val="tx1"/>
                  </a:solidFill>
                </a:rPr>
                <a:t>Produce</a:t>
              </a:r>
              <a:endParaRPr lang="fi-FI" sz="1400" b="1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3" name="Ryhmä 52"/>
          <p:cNvGrpSpPr/>
          <p:nvPr/>
        </p:nvGrpSpPr>
        <p:grpSpPr>
          <a:xfrm>
            <a:off x="4485397" y="2000260"/>
            <a:ext cx="4547160" cy="4415328"/>
            <a:chOff x="-2307627" y="1966000"/>
            <a:chExt cx="5965424" cy="4415328"/>
          </a:xfrm>
        </p:grpSpPr>
        <p:sp>
          <p:nvSpPr>
            <p:cNvPr id="54" name="Pyöristetty suorakulmio 53"/>
            <p:cNvSpPr/>
            <p:nvPr/>
          </p:nvSpPr>
          <p:spPr>
            <a:xfrm>
              <a:off x="2120173" y="1966000"/>
              <a:ext cx="1537624" cy="43924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5" name="Pyöristetty suorakulmio 54"/>
            <p:cNvSpPr/>
            <p:nvPr/>
          </p:nvSpPr>
          <p:spPr>
            <a:xfrm>
              <a:off x="395536" y="1988840"/>
              <a:ext cx="1537624" cy="439248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6" name="Pyöristetty suorakulmio 55"/>
            <p:cNvSpPr/>
            <p:nvPr/>
          </p:nvSpPr>
          <p:spPr>
            <a:xfrm>
              <a:off x="481364" y="2132856"/>
              <a:ext cx="1368152" cy="864096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400" b="1" i="1" dirty="0" err="1" smtClean="0">
                  <a:solidFill>
                    <a:schemeClr val="tx1"/>
                  </a:solidFill>
                </a:rPr>
                <a:t>City/Cities</a:t>
              </a:r>
              <a:endParaRPr lang="fi-FI" sz="1400" b="1" i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fi-FI" sz="1400" b="1" i="1" dirty="0" err="1" smtClean="0">
                  <a:solidFill>
                    <a:schemeClr val="tx1"/>
                  </a:solidFill>
                </a:rPr>
                <a:t>Produce</a:t>
              </a:r>
              <a:endParaRPr lang="fi-FI" sz="1400" b="1" i="1" dirty="0">
                <a:solidFill>
                  <a:schemeClr val="tx1"/>
                </a:solidFill>
              </a:endParaRPr>
            </a:p>
          </p:txBody>
        </p:sp>
        <p:sp>
          <p:nvSpPr>
            <p:cNvPr id="57" name="Pyöristetty suorakulmio 56"/>
            <p:cNvSpPr/>
            <p:nvPr/>
          </p:nvSpPr>
          <p:spPr>
            <a:xfrm>
              <a:off x="603843" y="4389812"/>
              <a:ext cx="987667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59" name="Pyöristetty suorakulmio 58"/>
            <p:cNvSpPr/>
            <p:nvPr/>
          </p:nvSpPr>
          <p:spPr>
            <a:xfrm>
              <a:off x="603841" y="5829972"/>
              <a:ext cx="2064137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60" name="Pyöristetty suorakulmio 59"/>
            <p:cNvSpPr/>
            <p:nvPr/>
          </p:nvSpPr>
          <p:spPr>
            <a:xfrm>
              <a:off x="-75880" y="5480399"/>
              <a:ext cx="1480028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61" name="Pyöristetty suorakulmio 60"/>
            <p:cNvSpPr/>
            <p:nvPr/>
          </p:nvSpPr>
          <p:spPr>
            <a:xfrm>
              <a:off x="603842" y="5109892"/>
              <a:ext cx="1024548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62" name="Pyöristetty suorakulmio 61"/>
            <p:cNvSpPr/>
            <p:nvPr/>
          </p:nvSpPr>
          <p:spPr>
            <a:xfrm>
              <a:off x="-21263" y="3804862"/>
              <a:ext cx="1612773" cy="432048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err="1" smtClean="0"/>
                <a:t>Hospital</a:t>
              </a:r>
              <a:endParaRPr lang="fi-FI" dirty="0"/>
            </a:p>
          </p:txBody>
        </p:sp>
        <p:sp>
          <p:nvSpPr>
            <p:cNvPr id="63" name="Pyöristetty suorakulmio 62"/>
            <p:cNvSpPr/>
            <p:nvPr/>
          </p:nvSpPr>
          <p:spPr>
            <a:xfrm>
              <a:off x="-2307627" y="3169139"/>
              <a:ext cx="5118574" cy="436985"/>
            </a:xfrm>
            <a:prstGeom prst="round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smtClean="0"/>
                <a:t>Central </a:t>
              </a:r>
              <a:r>
                <a:rPr lang="fi-FI" dirty="0" err="1" smtClean="0"/>
                <a:t>Hospital</a:t>
              </a:r>
              <a:endParaRPr lang="fi-FI" dirty="0"/>
            </a:p>
          </p:txBody>
        </p:sp>
        <p:sp>
          <p:nvSpPr>
            <p:cNvPr id="64" name="Pyöristetty suorakulmio 63"/>
            <p:cNvSpPr/>
            <p:nvPr/>
          </p:nvSpPr>
          <p:spPr>
            <a:xfrm>
              <a:off x="1835697" y="3804862"/>
              <a:ext cx="1512168" cy="432048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 err="1" smtClean="0"/>
                <a:t>Hospital</a:t>
              </a:r>
              <a:endParaRPr lang="fi-FI" dirty="0"/>
            </a:p>
          </p:txBody>
        </p:sp>
        <p:sp>
          <p:nvSpPr>
            <p:cNvPr id="65" name="Pyöristetty suorakulmio 64"/>
            <p:cNvSpPr/>
            <p:nvPr/>
          </p:nvSpPr>
          <p:spPr>
            <a:xfrm>
              <a:off x="2237716" y="4380968"/>
              <a:ext cx="982046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66" name="Pyöristetty suorakulmio 65"/>
            <p:cNvSpPr/>
            <p:nvPr/>
          </p:nvSpPr>
          <p:spPr>
            <a:xfrm>
              <a:off x="1635910" y="4765429"/>
              <a:ext cx="1877954" cy="28803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100" b="1" dirty="0" smtClean="0"/>
                <a:t>H Center</a:t>
              </a:r>
              <a:endParaRPr lang="fi-FI" sz="1100" b="1" dirty="0"/>
            </a:p>
          </p:txBody>
        </p:sp>
        <p:sp>
          <p:nvSpPr>
            <p:cNvPr id="68" name="Pyöristetty suorakulmio 67"/>
            <p:cNvSpPr/>
            <p:nvPr/>
          </p:nvSpPr>
          <p:spPr>
            <a:xfrm>
              <a:off x="2176381" y="2132856"/>
              <a:ext cx="1368152" cy="864096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400" b="1" i="1" dirty="0" err="1" smtClean="0">
                  <a:solidFill>
                    <a:schemeClr val="tx1"/>
                  </a:solidFill>
                </a:rPr>
                <a:t>City/Cities</a:t>
              </a:r>
              <a:endParaRPr lang="fi-FI" sz="1400" b="1" i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fi-FI" sz="1400" b="1" i="1" dirty="0" err="1" smtClean="0">
                  <a:solidFill>
                    <a:schemeClr val="tx1"/>
                  </a:solidFill>
                </a:rPr>
                <a:t>Produce</a:t>
              </a:r>
              <a:endParaRPr lang="fi-FI" sz="1400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9" name="Tekstiruutu 68"/>
          <p:cNvSpPr txBox="1"/>
          <p:nvPr/>
        </p:nvSpPr>
        <p:spPr>
          <a:xfrm>
            <a:off x="4882501" y="733346"/>
            <a:ext cx="31416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Social-Healthcare</a:t>
            </a:r>
            <a:r>
              <a:rPr lang="fi-F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</a:t>
            </a:r>
            <a:endParaRPr lang="fi-FI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i-FI" dirty="0" smtClean="0"/>
              <a:t>Finance </a:t>
            </a:r>
            <a:r>
              <a:rPr lang="fi-FI" dirty="0" err="1" smtClean="0"/>
              <a:t>from</a:t>
            </a:r>
            <a:r>
              <a:rPr lang="fi-FI" dirty="0" smtClean="0"/>
              <a:t> the </a:t>
            </a:r>
            <a:r>
              <a:rPr lang="fi-FI" dirty="0" err="1" smtClean="0"/>
              <a:t>municipalities</a:t>
            </a:r>
            <a:endParaRPr lang="fi-FI" dirty="0" smtClean="0"/>
          </a:p>
          <a:p>
            <a:pPr algn="ctr"/>
            <a:r>
              <a:rPr lang="fi-FI" dirty="0" err="1" smtClean="0"/>
              <a:t>Decision</a:t>
            </a:r>
            <a:r>
              <a:rPr lang="fi-FI" dirty="0" smtClean="0"/>
              <a:t> </a:t>
            </a:r>
            <a:r>
              <a:rPr lang="fi-FI" dirty="0" err="1" smtClean="0"/>
              <a:t>making</a:t>
            </a:r>
            <a:endParaRPr lang="fi-FI" dirty="0"/>
          </a:p>
        </p:txBody>
      </p:sp>
      <p:sp>
        <p:nvSpPr>
          <p:cNvPr id="70" name="Tekstiruutu 69"/>
          <p:cNvSpPr txBox="1"/>
          <p:nvPr/>
        </p:nvSpPr>
        <p:spPr>
          <a:xfrm>
            <a:off x="201926" y="544040"/>
            <a:ext cx="28679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Municipality-view</a:t>
            </a:r>
            <a:endParaRPr lang="fi-FI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" name="Tekstiruutu 70"/>
          <p:cNvSpPr txBox="1"/>
          <p:nvPr/>
        </p:nvSpPr>
        <p:spPr>
          <a:xfrm>
            <a:off x="435589" y="1332891"/>
            <a:ext cx="631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</a:t>
            </a:r>
            <a:endParaRPr lang="fi-F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" name="Tekstiruutu 71"/>
          <p:cNvSpPr txBox="1"/>
          <p:nvPr/>
        </p:nvSpPr>
        <p:spPr>
          <a:xfrm>
            <a:off x="8370690" y="1522902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</a:t>
            </a:r>
            <a:endParaRPr lang="fi-F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673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yöristetty suorakulmio 52"/>
          <p:cNvSpPr/>
          <p:nvPr/>
        </p:nvSpPr>
        <p:spPr>
          <a:xfrm>
            <a:off x="107504" y="2333311"/>
            <a:ext cx="3213267" cy="433604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endParaRPr lang="fi-FI" dirty="0" smtClean="0"/>
          </a:p>
          <a:p>
            <a:pPr algn="ctr"/>
            <a:endParaRPr lang="fi-FI" dirty="0"/>
          </a:p>
          <a:p>
            <a:pPr algn="ctr"/>
            <a:r>
              <a:rPr lang="fi-FI" dirty="0" err="1" smtClean="0"/>
              <a:t>Current</a:t>
            </a:r>
            <a:r>
              <a:rPr lang="fi-FI" dirty="0" smtClean="0"/>
              <a:t> </a:t>
            </a:r>
            <a:r>
              <a:rPr lang="fi-FI" dirty="0" err="1" smtClean="0"/>
              <a:t>healthcare</a:t>
            </a:r>
            <a:endParaRPr lang="fi-FI" dirty="0"/>
          </a:p>
        </p:txBody>
      </p:sp>
      <p:cxnSp>
        <p:nvCxnSpPr>
          <p:cNvPr id="46" name="Suora nuoliyhdysviiva 45"/>
          <p:cNvCxnSpPr/>
          <p:nvPr/>
        </p:nvCxnSpPr>
        <p:spPr>
          <a:xfrm flipV="1">
            <a:off x="5277218" y="1073587"/>
            <a:ext cx="1022974" cy="8108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5" name="Suora nuoliyhdysviiva 44"/>
          <p:cNvCxnSpPr/>
          <p:nvPr/>
        </p:nvCxnSpPr>
        <p:spPr>
          <a:xfrm flipV="1">
            <a:off x="4737112" y="1073587"/>
            <a:ext cx="1337086" cy="7461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2" name="Suora nuoliyhdysviiva 31"/>
          <p:cNvCxnSpPr/>
          <p:nvPr/>
        </p:nvCxnSpPr>
        <p:spPr>
          <a:xfrm flipV="1">
            <a:off x="5652121" y="1173438"/>
            <a:ext cx="792087" cy="17418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" name="Pyöristetty suorakulmio 3"/>
          <p:cNvSpPr/>
          <p:nvPr/>
        </p:nvSpPr>
        <p:spPr>
          <a:xfrm>
            <a:off x="251520" y="2996952"/>
            <a:ext cx="1512168" cy="50405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Municipality</a:t>
            </a:r>
            <a:endParaRPr lang="fi-FI" dirty="0"/>
          </a:p>
        </p:txBody>
      </p:sp>
      <p:sp>
        <p:nvSpPr>
          <p:cNvPr id="5" name="Pyöristetty suorakulmio 4"/>
          <p:cNvSpPr/>
          <p:nvPr/>
        </p:nvSpPr>
        <p:spPr>
          <a:xfrm>
            <a:off x="351148" y="5001148"/>
            <a:ext cx="1512168" cy="50405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Health </a:t>
            </a:r>
            <a:r>
              <a:rPr lang="fi-FI" dirty="0" err="1" smtClean="0"/>
              <a:t>care</a:t>
            </a:r>
            <a:endParaRPr lang="fi-FI" dirty="0" smtClean="0"/>
          </a:p>
        </p:txBody>
      </p:sp>
      <p:cxnSp>
        <p:nvCxnSpPr>
          <p:cNvPr id="7" name="Suora nuoliyhdysviiva 6"/>
          <p:cNvCxnSpPr/>
          <p:nvPr/>
        </p:nvCxnSpPr>
        <p:spPr>
          <a:xfrm>
            <a:off x="1259632" y="3579730"/>
            <a:ext cx="344665" cy="137632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iruutu 8"/>
          <p:cNvSpPr txBox="1"/>
          <p:nvPr/>
        </p:nvSpPr>
        <p:spPr>
          <a:xfrm>
            <a:off x="297564" y="4023639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Policy</a:t>
            </a:r>
            <a:r>
              <a:rPr lang="fi-FI" dirty="0" smtClean="0"/>
              <a:t> &amp;</a:t>
            </a:r>
          </a:p>
          <a:p>
            <a:r>
              <a:rPr lang="fi-FI" dirty="0" smtClean="0"/>
              <a:t>Resources</a:t>
            </a:r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5765580" y="4070425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Policy</a:t>
            </a:r>
            <a:r>
              <a:rPr lang="fi-FI" dirty="0" smtClean="0"/>
              <a:t> &amp;</a:t>
            </a:r>
          </a:p>
          <a:p>
            <a:r>
              <a:rPr lang="fi-FI" dirty="0" smtClean="0"/>
              <a:t>Resources</a:t>
            </a:r>
            <a:endParaRPr lang="fi-FI" dirty="0"/>
          </a:p>
        </p:txBody>
      </p:sp>
      <p:sp>
        <p:nvSpPr>
          <p:cNvPr id="11" name="Tekstiruutu 10"/>
          <p:cNvSpPr txBox="1"/>
          <p:nvPr/>
        </p:nvSpPr>
        <p:spPr>
          <a:xfrm>
            <a:off x="5230600" y="1238101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Policy</a:t>
            </a:r>
            <a:r>
              <a:rPr lang="fi-FI" dirty="0" smtClean="0"/>
              <a:t> &amp;</a:t>
            </a:r>
          </a:p>
          <a:p>
            <a:r>
              <a:rPr lang="fi-FI" dirty="0" smtClean="0"/>
              <a:t>Resources</a:t>
            </a:r>
            <a:endParaRPr lang="fi-FI" dirty="0"/>
          </a:p>
        </p:txBody>
      </p:sp>
      <p:sp>
        <p:nvSpPr>
          <p:cNvPr id="12" name="Pyöristetty suorakulmio 11"/>
          <p:cNvSpPr/>
          <p:nvPr/>
        </p:nvSpPr>
        <p:spPr>
          <a:xfrm>
            <a:off x="4139952" y="2991867"/>
            <a:ext cx="1512168" cy="50405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Municipality</a:t>
            </a:r>
            <a:endParaRPr lang="fi-FI" dirty="0"/>
          </a:p>
        </p:txBody>
      </p:sp>
      <p:sp>
        <p:nvSpPr>
          <p:cNvPr id="13" name="Pyöristetty suorakulmio 12"/>
          <p:cNvSpPr/>
          <p:nvPr/>
        </p:nvSpPr>
        <p:spPr>
          <a:xfrm>
            <a:off x="7242213" y="2852936"/>
            <a:ext cx="1512168" cy="5040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Health </a:t>
            </a:r>
            <a:r>
              <a:rPr lang="fi-FI" dirty="0" err="1" smtClean="0"/>
              <a:t>care</a:t>
            </a:r>
            <a:endParaRPr lang="fi-FI" dirty="0" smtClean="0"/>
          </a:p>
        </p:txBody>
      </p:sp>
      <p:sp>
        <p:nvSpPr>
          <p:cNvPr id="14" name="Pyöristetty suorakulmio 13"/>
          <p:cNvSpPr/>
          <p:nvPr/>
        </p:nvSpPr>
        <p:spPr>
          <a:xfrm>
            <a:off x="5976156" y="4956057"/>
            <a:ext cx="1512168" cy="50405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Health </a:t>
            </a:r>
            <a:r>
              <a:rPr lang="fi-FI" dirty="0" err="1" smtClean="0"/>
              <a:t>care</a:t>
            </a:r>
            <a:endParaRPr lang="fi-FI" dirty="0" smtClean="0"/>
          </a:p>
        </p:txBody>
      </p:sp>
      <p:sp>
        <p:nvSpPr>
          <p:cNvPr id="15" name="Pyöristetty suorakulmio 14"/>
          <p:cNvSpPr/>
          <p:nvPr/>
        </p:nvSpPr>
        <p:spPr>
          <a:xfrm>
            <a:off x="7610013" y="3005336"/>
            <a:ext cx="1512168" cy="50405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Health </a:t>
            </a:r>
            <a:r>
              <a:rPr lang="fi-FI" dirty="0" err="1" smtClean="0"/>
              <a:t>care</a:t>
            </a:r>
            <a:endParaRPr lang="fi-FI" dirty="0" smtClean="0"/>
          </a:p>
        </p:txBody>
      </p:sp>
      <p:sp>
        <p:nvSpPr>
          <p:cNvPr id="16" name="Pyöristetty suorakulmio 15"/>
          <p:cNvSpPr/>
          <p:nvPr/>
        </p:nvSpPr>
        <p:spPr>
          <a:xfrm>
            <a:off x="7543754" y="2600908"/>
            <a:ext cx="1512168" cy="5040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Health </a:t>
            </a:r>
            <a:r>
              <a:rPr lang="fi-FI" dirty="0" err="1" smtClean="0"/>
              <a:t>care</a:t>
            </a:r>
            <a:endParaRPr lang="fi-FI" dirty="0" smtClean="0"/>
          </a:p>
        </p:txBody>
      </p:sp>
      <p:sp>
        <p:nvSpPr>
          <p:cNvPr id="17" name="Pyöristetty suorakulmio 16"/>
          <p:cNvSpPr/>
          <p:nvPr/>
        </p:nvSpPr>
        <p:spPr>
          <a:xfrm>
            <a:off x="7236296" y="2276872"/>
            <a:ext cx="1512168" cy="5040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Health </a:t>
            </a:r>
            <a:r>
              <a:rPr lang="fi-FI" dirty="0" err="1" smtClean="0"/>
              <a:t>care</a:t>
            </a:r>
            <a:endParaRPr lang="fi-FI" dirty="0" smtClean="0"/>
          </a:p>
        </p:txBody>
      </p:sp>
      <p:sp>
        <p:nvSpPr>
          <p:cNvPr id="18" name="Pyöristetty suorakulmio 17"/>
          <p:cNvSpPr/>
          <p:nvPr/>
        </p:nvSpPr>
        <p:spPr>
          <a:xfrm>
            <a:off x="7617485" y="2081283"/>
            <a:ext cx="1512168" cy="50405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Health </a:t>
            </a:r>
            <a:r>
              <a:rPr lang="fi-FI" dirty="0" err="1" smtClean="0"/>
              <a:t>care</a:t>
            </a:r>
            <a:endParaRPr lang="fi-FI" dirty="0" smtClean="0"/>
          </a:p>
        </p:txBody>
      </p:sp>
      <p:sp>
        <p:nvSpPr>
          <p:cNvPr id="19" name="Pyöristetty suorakulmio 18"/>
          <p:cNvSpPr/>
          <p:nvPr/>
        </p:nvSpPr>
        <p:spPr>
          <a:xfrm>
            <a:off x="7514828" y="1819769"/>
            <a:ext cx="1512168" cy="50405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Health </a:t>
            </a:r>
            <a:r>
              <a:rPr lang="fi-FI" dirty="0" err="1" smtClean="0"/>
              <a:t>care</a:t>
            </a:r>
            <a:endParaRPr lang="fi-FI" dirty="0" smtClean="0"/>
          </a:p>
        </p:txBody>
      </p:sp>
      <p:sp>
        <p:nvSpPr>
          <p:cNvPr id="21" name="Pyöristetty suorakulmio 20"/>
          <p:cNvSpPr/>
          <p:nvPr/>
        </p:nvSpPr>
        <p:spPr>
          <a:xfrm>
            <a:off x="5998970" y="145713"/>
            <a:ext cx="2677486" cy="92787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Social-Health</a:t>
            </a:r>
            <a:r>
              <a:rPr lang="fi-F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Area</a:t>
            </a:r>
            <a:endParaRPr lang="fi-FI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Pyöristetty suorakulmio 21"/>
          <p:cNvSpPr/>
          <p:nvPr/>
        </p:nvSpPr>
        <p:spPr>
          <a:xfrm>
            <a:off x="1449692" y="3225762"/>
            <a:ext cx="1512168" cy="50405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Municipality</a:t>
            </a:r>
            <a:endParaRPr lang="fi-FI" dirty="0"/>
          </a:p>
        </p:txBody>
      </p:sp>
      <p:cxnSp>
        <p:nvCxnSpPr>
          <p:cNvPr id="23" name="Suora nuoliyhdysviiva 22"/>
          <p:cNvCxnSpPr/>
          <p:nvPr/>
        </p:nvCxnSpPr>
        <p:spPr>
          <a:xfrm flipH="1">
            <a:off x="1763688" y="3831126"/>
            <a:ext cx="269755" cy="1124931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yöristetty suorakulmio 24"/>
          <p:cNvSpPr/>
          <p:nvPr/>
        </p:nvSpPr>
        <p:spPr>
          <a:xfrm>
            <a:off x="3655620" y="1863933"/>
            <a:ext cx="1692188" cy="685817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Municipality</a:t>
            </a:r>
            <a:endParaRPr lang="fi-FI" dirty="0"/>
          </a:p>
        </p:txBody>
      </p:sp>
      <p:sp>
        <p:nvSpPr>
          <p:cNvPr id="26" name="Pyöristetty suorakulmio 25"/>
          <p:cNvSpPr/>
          <p:nvPr/>
        </p:nvSpPr>
        <p:spPr>
          <a:xfrm>
            <a:off x="3151564" y="1540768"/>
            <a:ext cx="1512168" cy="5040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Municipality</a:t>
            </a:r>
            <a:endParaRPr lang="fi-FI" dirty="0"/>
          </a:p>
        </p:txBody>
      </p:sp>
      <p:sp>
        <p:nvSpPr>
          <p:cNvPr id="27" name="Pyöristetty suorakulmio 26"/>
          <p:cNvSpPr/>
          <p:nvPr/>
        </p:nvSpPr>
        <p:spPr>
          <a:xfrm>
            <a:off x="3320771" y="929571"/>
            <a:ext cx="1909829" cy="79208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Municipality</a:t>
            </a:r>
            <a:endParaRPr lang="fi-FI" dirty="0"/>
          </a:p>
        </p:txBody>
      </p:sp>
      <p:sp>
        <p:nvSpPr>
          <p:cNvPr id="28" name="Pyöristetty suorakulmio 27"/>
          <p:cNvSpPr/>
          <p:nvPr/>
        </p:nvSpPr>
        <p:spPr>
          <a:xfrm>
            <a:off x="3320771" y="569531"/>
            <a:ext cx="1512168" cy="5040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Municipality</a:t>
            </a:r>
            <a:endParaRPr lang="fi-FI" dirty="0"/>
          </a:p>
        </p:txBody>
      </p:sp>
      <p:sp>
        <p:nvSpPr>
          <p:cNvPr id="29" name="Pyöristetty suorakulmio 28"/>
          <p:cNvSpPr/>
          <p:nvPr/>
        </p:nvSpPr>
        <p:spPr>
          <a:xfrm>
            <a:off x="3419548" y="145713"/>
            <a:ext cx="1512168" cy="50405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Municipality</a:t>
            </a:r>
            <a:endParaRPr lang="fi-FI" dirty="0"/>
          </a:p>
        </p:txBody>
      </p:sp>
      <p:cxnSp>
        <p:nvCxnSpPr>
          <p:cNvPr id="33" name="Suora nuoliyhdysviiva 32"/>
          <p:cNvCxnSpPr/>
          <p:nvPr/>
        </p:nvCxnSpPr>
        <p:spPr>
          <a:xfrm>
            <a:off x="6968299" y="1173438"/>
            <a:ext cx="0" cy="3623714"/>
          </a:xfrm>
          <a:prstGeom prst="straightConnector1">
            <a:avLst/>
          </a:prstGeom>
          <a:ln w="50800" cap="rnd">
            <a:solidFill>
              <a:schemeClr val="accent1"/>
            </a:solidFill>
            <a:headEnd w="sm" len="med"/>
            <a:tailEnd type="arrow" w="sm" len="med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nuoliyhdysviiva 37"/>
          <p:cNvCxnSpPr/>
          <p:nvPr/>
        </p:nvCxnSpPr>
        <p:spPr>
          <a:xfrm>
            <a:off x="7812360" y="1136418"/>
            <a:ext cx="11163" cy="656378"/>
          </a:xfrm>
          <a:prstGeom prst="straightConnector1">
            <a:avLst/>
          </a:prstGeom>
          <a:ln w="50800" cap="rnd">
            <a:solidFill>
              <a:schemeClr val="accent1"/>
            </a:solidFill>
            <a:headEnd w="sm" len="med"/>
            <a:tailEnd type="arrow" w="sm" len="med"/>
          </a:ln>
          <a:effectLst>
            <a:innerShdw blurRad="63500" dist="508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nuoliyhdysviiva 38"/>
          <p:cNvCxnSpPr/>
          <p:nvPr/>
        </p:nvCxnSpPr>
        <p:spPr>
          <a:xfrm>
            <a:off x="5004048" y="348279"/>
            <a:ext cx="93949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1" name="Suora nuoliyhdysviiva 40"/>
          <p:cNvCxnSpPr/>
          <p:nvPr/>
        </p:nvCxnSpPr>
        <p:spPr>
          <a:xfrm>
            <a:off x="5200826" y="980728"/>
            <a:ext cx="7981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2" name="Suora nuoliyhdysviiva 41"/>
          <p:cNvCxnSpPr/>
          <p:nvPr/>
        </p:nvCxnSpPr>
        <p:spPr>
          <a:xfrm>
            <a:off x="4867171" y="764704"/>
            <a:ext cx="110898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5" name="Suora nuoliyhdysviiva 54"/>
          <p:cNvCxnSpPr/>
          <p:nvPr/>
        </p:nvCxnSpPr>
        <p:spPr>
          <a:xfrm>
            <a:off x="8040704" y="1136484"/>
            <a:ext cx="11163" cy="656378"/>
          </a:xfrm>
          <a:prstGeom prst="straightConnector1">
            <a:avLst/>
          </a:prstGeom>
          <a:ln w="50800" cap="rnd">
            <a:solidFill>
              <a:schemeClr val="accent1"/>
            </a:solidFill>
            <a:headEnd w="sm" len="med"/>
            <a:tailEnd type="arrow" w="sm" len="med"/>
          </a:ln>
          <a:effectLst>
            <a:innerShdw blurRad="63500" dist="508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uora nuoliyhdysviiva 55"/>
          <p:cNvCxnSpPr/>
          <p:nvPr/>
        </p:nvCxnSpPr>
        <p:spPr>
          <a:xfrm>
            <a:off x="8265330" y="1136418"/>
            <a:ext cx="11163" cy="656378"/>
          </a:xfrm>
          <a:prstGeom prst="straightConnector1">
            <a:avLst/>
          </a:prstGeom>
          <a:ln w="50800" cap="rnd">
            <a:solidFill>
              <a:schemeClr val="accent1"/>
            </a:solidFill>
            <a:headEnd w="sm" len="med"/>
            <a:tailEnd type="arrow" w="sm" len="med"/>
          </a:ln>
          <a:effectLst>
            <a:innerShdw blurRad="63500" dist="508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uora nuoliyhdysviiva 56"/>
          <p:cNvCxnSpPr/>
          <p:nvPr/>
        </p:nvCxnSpPr>
        <p:spPr>
          <a:xfrm>
            <a:off x="8460432" y="1136484"/>
            <a:ext cx="11163" cy="656378"/>
          </a:xfrm>
          <a:prstGeom prst="straightConnector1">
            <a:avLst/>
          </a:prstGeom>
          <a:ln w="50800" cap="rnd">
            <a:solidFill>
              <a:schemeClr val="accent1"/>
            </a:solidFill>
            <a:headEnd w="sm" len="med"/>
            <a:tailEnd type="arrow" w="sm" len="med"/>
          </a:ln>
          <a:effectLst>
            <a:innerShdw blurRad="63500" dist="508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/>
          <p:nvPr/>
        </p:nvCxnSpPr>
        <p:spPr>
          <a:xfrm>
            <a:off x="8676456" y="1136484"/>
            <a:ext cx="11163" cy="656378"/>
          </a:xfrm>
          <a:prstGeom prst="straightConnector1">
            <a:avLst/>
          </a:prstGeom>
          <a:ln w="50800" cap="rnd">
            <a:solidFill>
              <a:schemeClr val="accent1"/>
            </a:solidFill>
            <a:headEnd w="sm" len="med"/>
            <a:tailEnd type="arrow" w="sm" len="med"/>
          </a:ln>
          <a:effectLst>
            <a:innerShdw blurRad="63500" dist="508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uora nuoliyhdysviiva 58"/>
          <p:cNvCxnSpPr/>
          <p:nvPr/>
        </p:nvCxnSpPr>
        <p:spPr>
          <a:xfrm>
            <a:off x="7598850" y="1118489"/>
            <a:ext cx="11163" cy="656378"/>
          </a:xfrm>
          <a:prstGeom prst="straightConnector1">
            <a:avLst/>
          </a:prstGeom>
          <a:ln w="50800" cap="rnd">
            <a:solidFill>
              <a:schemeClr val="accent1"/>
            </a:solidFill>
            <a:headEnd w="sm" len="med"/>
            <a:tailEnd type="arrow" w="sm" len="med"/>
          </a:ln>
          <a:effectLst>
            <a:innerShdw blurRad="63500" dist="508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14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694</Words>
  <Application>Microsoft Office PowerPoint</Application>
  <PresentationFormat>Skærmshow (4:3)</PresentationFormat>
  <Paragraphs>306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13</vt:i4>
      </vt:variant>
    </vt:vector>
  </HeadingPairs>
  <TitlesOfParts>
    <vt:vector size="14" baseType="lpstr">
      <vt:lpstr>Office-teema</vt:lpstr>
      <vt:lpstr>Health care reform</vt:lpstr>
      <vt:lpstr>New legislation</vt:lpstr>
      <vt:lpstr>Healthcare and social care now</vt:lpstr>
      <vt:lpstr>Healthcare after the reform</vt:lpstr>
      <vt:lpstr>Hospital-areas 2014 &amp; Municipalities</vt:lpstr>
      <vt:lpstr>PowerPoint-præsentation</vt:lpstr>
      <vt:lpstr>PowerPoint-præsentation</vt:lpstr>
      <vt:lpstr>PowerPoint-præsentation</vt:lpstr>
      <vt:lpstr>PowerPoint-præsentation</vt:lpstr>
      <vt:lpstr>Social-Health Area Government</vt:lpstr>
      <vt:lpstr>Area decides</vt:lpstr>
      <vt:lpstr>Municipalities and hospitals</vt:lpstr>
      <vt:lpstr>Our Worries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Arto Virtanen</dc:creator>
  <cp:lastModifiedBy>TLO</cp:lastModifiedBy>
  <cp:revision>33</cp:revision>
  <dcterms:created xsi:type="dcterms:W3CDTF">2014-08-30T12:51:52Z</dcterms:created>
  <dcterms:modified xsi:type="dcterms:W3CDTF">2015-03-05T11:50:12Z</dcterms:modified>
</cp:coreProperties>
</file>