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259" r:id="rId4"/>
    <p:sldId id="261" r:id="rId5"/>
    <p:sldId id="262" r:id="rId6"/>
    <p:sldId id="263" r:id="rId7"/>
    <p:sldId id="272" r:id="rId8"/>
    <p:sldId id="266" r:id="rId9"/>
    <p:sldId id="267" r:id="rId10"/>
    <p:sldId id="273" r:id="rId11"/>
    <p:sldId id="274" r:id="rId12"/>
    <p:sldId id="276" r:id="rId13"/>
    <p:sldId id="269" r:id="rId14"/>
  </p:sldIdLst>
  <p:sldSz cx="9144000" cy="6858000" type="screen4x3"/>
  <p:notesSz cx="6864350" cy="9996488"/>
  <p:defaultTextStyle>
    <a:lvl1pPr defTabSz="457200">
      <a:defRPr>
        <a:latin typeface="Calibri"/>
        <a:ea typeface="Calibri"/>
        <a:cs typeface="Calibri"/>
        <a:sym typeface="Calibri"/>
      </a:defRPr>
    </a:lvl1pPr>
    <a:lvl2pPr indent="457200" defTabSz="457200">
      <a:defRPr>
        <a:latin typeface="Calibri"/>
        <a:ea typeface="Calibri"/>
        <a:cs typeface="Calibri"/>
        <a:sym typeface="Calibri"/>
      </a:defRPr>
    </a:lvl2pPr>
    <a:lvl3pPr indent="914400" defTabSz="457200">
      <a:defRPr>
        <a:latin typeface="Calibri"/>
        <a:ea typeface="Calibri"/>
        <a:cs typeface="Calibri"/>
        <a:sym typeface="Calibri"/>
      </a:defRPr>
    </a:lvl3pPr>
    <a:lvl4pPr indent="1371600" defTabSz="457200">
      <a:defRPr>
        <a:latin typeface="Calibri"/>
        <a:ea typeface="Calibri"/>
        <a:cs typeface="Calibri"/>
        <a:sym typeface="Calibri"/>
      </a:defRPr>
    </a:lvl4pPr>
    <a:lvl5pPr indent="1828800" defTabSz="457200">
      <a:defRPr>
        <a:latin typeface="Calibri"/>
        <a:ea typeface="Calibri"/>
        <a:cs typeface="Calibri"/>
        <a:sym typeface="Calibri"/>
      </a:defRPr>
    </a:lvl5pPr>
    <a:lvl6pPr indent="2286000" defTabSz="457200">
      <a:defRPr>
        <a:latin typeface="Calibri"/>
        <a:ea typeface="Calibri"/>
        <a:cs typeface="Calibri"/>
        <a:sym typeface="Calibri"/>
      </a:defRPr>
    </a:lvl6pPr>
    <a:lvl7pPr indent="2743200" defTabSz="457200">
      <a:defRPr>
        <a:latin typeface="Calibri"/>
        <a:ea typeface="Calibri"/>
        <a:cs typeface="Calibri"/>
        <a:sym typeface="Calibri"/>
      </a:defRPr>
    </a:lvl7pPr>
    <a:lvl8pPr indent="3200400" defTabSz="457200">
      <a:defRPr>
        <a:latin typeface="Calibri"/>
        <a:ea typeface="Calibri"/>
        <a:cs typeface="Calibri"/>
        <a:sym typeface="Calibri"/>
      </a:defRPr>
    </a:lvl8pPr>
    <a:lvl9pPr indent="3657600" defTabSz="457200">
      <a:defRPr>
        <a:latin typeface="Calibri"/>
        <a:ea typeface="Calibri"/>
        <a:cs typeface="Calibri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821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2E01BE1B-9296-46DB-8D63-AFDD9C83B6BA}" type="datetimeFigureOut">
              <a:rPr lang="sv-SE" smtClean="0"/>
              <a:t>2015-03-05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821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E04768D6-0A1D-4A33-81C5-60C99DD97FB3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8806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/>
          </p:nvPr>
        </p:nvSpPr>
        <p:spPr>
          <a:xfrm>
            <a:off x="933450" y="749300"/>
            <a:ext cx="4997450" cy="3749675"/>
          </a:xfrm>
          <a:prstGeom prst="rect">
            <a:avLst/>
          </a:prstGeom>
        </p:spPr>
        <p:txBody>
          <a:bodyPr lIns="96341" tIns="48171" rIns="96341" bIns="48171"/>
          <a:lstStyle/>
          <a:p>
            <a:pPr lvl="0"/>
            <a:endParaRPr/>
          </a:p>
        </p:txBody>
      </p:sp>
      <p:sp>
        <p:nvSpPr>
          <p:cNvPr id="53" name="Shape 53"/>
          <p:cNvSpPr>
            <a:spLocks noGrp="1"/>
          </p:cNvSpPr>
          <p:nvPr>
            <p:ph type="body" sz="quarter" idx="1"/>
          </p:nvPr>
        </p:nvSpPr>
        <p:spPr>
          <a:xfrm>
            <a:off x="915247" y="4748332"/>
            <a:ext cx="5033857" cy="4498420"/>
          </a:xfrm>
          <a:prstGeom prst="rect">
            <a:avLst/>
          </a:prstGeom>
        </p:spPr>
        <p:txBody>
          <a:bodyPr lIns="96341" tIns="48171" rIns="96341" bIns="48171"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45389083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Titeltext</a:t>
            </a:r>
          </a:p>
        </p:txBody>
      </p:sp>
      <p:sp>
        <p:nvSpPr>
          <p:cNvPr id="8" name="Shape 8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Brödtext nivå ett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Brödtext nivå två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Brödtext nivå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Brödtext nivå fyra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Brödtext nivå fem</a:t>
            </a:r>
          </a:p>
        </p:txBody>
      </p:sp>
      <p:sp>
        <p:nvSpPr>
          <p:cNvPr id="9" name="Shape 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Titeltext</a:t>
            </a:r>
          </a:p>
        </p:txBody>
      </p:sp>
      <p:sp>
        <p:nvSpPr>
          <p:cNvPr id="41" name="Shape 4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Brödtext nivå ett</a:t>
            </a:r>
          </a:p>
          <a:p>
            <a:pPr lvl="1">
              <a:defRPr sz="1800"/>
            </a:pPr>
            <a:r>
              <a:rPr sz="3200"/>
              <a:t>Brödtext nivå två</a:t>
            </a:r>
          </a:p>
          <a:p>
            <a:pPr lvl="2">
              <a:defRPr sz="1800"/>
            </a:pPr>
            <a:r>
              <a:rPr sz="3200"/>
              <a:t>Brödtext nivå tre</a:t>
            </a:r>
          </a:p>
          <a:p>
            <a:pPr lvl="3">
              <a:defRPr sz="1800"/>
            </a:pPr>
            <a:r>
              <a:rPr sz="3200"/>
              <a:t>Brödtext nivå fyra</a:t>
            </a:r>
          </a:p>
          <a:p>
            <a:pPr lvl="4">
              <a:defRPr sz="1800"/>
            </a:pPr>
            <a:r>
              <a:rPr sz="3200"/>
              <a:t>Brödtext nivå fem</a:t>
            </a:r>
          </a:p>
        </p:txBody>
      </p:sp>
      <p:sp>
        <p:nvSpPr>
          <p:cNvPr id="42" name="Shape 4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/>
          </p:cNvSpPr>
          <p:nvPr>
            <p:ph type="title"/>
          </p:nvPr>
        </p:nvSpPr>
        <p:spPr>
          <a:xfrm>
            <a:off x="6629400" y="0"/>
            <a:ext cx="2057400" cy="640080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Titeltext</a:t>
            </a:r>
          </a:p>
        </p:txBody>
      </p:sp>
      <p:sp>
        <p:nvSpPr>
          <p:cNvPr id="45" name="Shape 45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65833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Brödtext nivå ett</a:t>
            </a:r>
          </a:p>
          <a:p>
            <a:pPr lvl="1">
              <a:defRPr sz="1800"/>
            </a:pPr>
            <a:r>
              <a:rPr sz="3200"/>
              <a:t>Brödtext nivå två</a:t>
            </a:r>
          </a:p>
          <a:p>
            <a:pPr lvl="2">
              <a:defRPr sz="1800"/>
            </a:pPr>
            <a:r>
              <a:rPr sz="3200"/>
              <a:t>Brödtext nivå tre</a:t>
            </a:r>
          </a:p>
          <a:p>
            <a:pPr lvl="3">
              <a:defRPr sz="1800"/>
            </a:pPr>
            <a:r>
              <a:rPr sz="3200"/>
              <a:t>Brödtext nivå fyra</a:t>
            </a:r>
          </a:p>
          <a:p>
            <a:pPr lvl="4">
              <a:defRPr sz="1800"/>
            </a:pPr>
            <a:r>
              <a:rPr sz="3200"/>
              <a:t>Brödtext nivå fem</a:t>
            </a:r>
          </a:p>
        </p:txBody>
      </p:sp>
      <p:sp>
        <p:nvSpPr>
          <p:cNvPr id="46" name="Shape 4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Titeltext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Brödtext nivå ett</a:t>
            </a:r>
          </a:p>
          <a:p>
            <a:pPr lvl="1">
              <a:defRPr sz="1800"/>
            </a:pPr>
            <a:r>
              <a:rPr sz="3200"/>
              <a:t>Brödtext nivå två</a:t>
            </a:r>
          </a:p>
          <a:p>
            <a:pPr lvl="2">
              <a:defRPr sz="1800"/>
            </a:pPr>
            <a:r>
              <a:rPr sz="3200"/>
              <a:t>Brödtext nivå tre</a:t>
            </a:r>
          </a:p>
          <a:p>
            <a:pPr lvl="3">
              <a:defRPr sz="1800"/>
            </a:pPr>
            <a:r>
              <a:rPr sz="3200"/>
              <a:t>Brödtext nivå fyra</a:t>
            </a:r>
          </a:p>
          <a:p>
            <a:pPr lvl="4">
              <a:defRPr sz="1800"/>
            </a:pPr>
            <a:r>
              <a:rPr sz="3200"/>
              <a:t>Brödtext nivå fem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 sz="1800" b="0" cap="none"/>
            </a:pPr>
            <a:r>
              <a:rPr sz="4000" b="1" cap="all"/>
              <a:t>Titeltext</a:t>
            </a:r>
          </a:p>
        </p:txBody>
      </p:sp>
      <p:sp>
        <p:nvSpPr>
          <p:cNvPr id="16" name="Shape 16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Brödtext nivå ett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Brödtext nivå två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Brödtext nivå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Brödtext nivå fyra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Brödtext nivå fem</a:t>
            </a:r>
          </a:p>
        </p:txBody>
      </p:sp>
      <p:sp>
        <p:nvSpPr>
          <p:cNvPr id="17" name="Shape 1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Titeltext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Brödtext nivå ett</a:t>
            </a:r>
          </a:p>
          <a:p>
            <a:pPr lvl="1">
              <a:defRPr sz="1800"/>
            </a:pPr>
            <a:r>
              <a:rPr sz="2800"/>
              <a:t>Brödtext nivå två</a:t>
            </a:r>
          </a:p>
          <a:p>
            <a:pPr lvl="2">
              <a:defRPr sz="1800"/>
            </a:pPr>
            <a:r>
              <a:rPr sz="2800"/>
              <a:t>Brödtext nivå tre</a:t>
            </a:r>
          </a:p>
          <a:p>
            <a:pPr lvl="3">
              <a:defRPr sz="1800"/>
            </a:pPr>
            <a:r>
              <a:rPr sz="2800"/>
              <a:t>Brödtext nivå fyra</a:t>
            </a:r>
          </a:p>
          <a:p>
            <a:pPr lvl="4">
              <a:defRPr sz="1800"/>
            </a:pPr>
            <a:r>
              <a:rPr sz="2800"/>
              <a:t>Brödtext nivå fem</a:t>
            </a:r>
          </a:p>
        </p:txBody>
      </p:sp>
      <p:sp>
        <p:nvSpPr>
          <p:cNvPr id="21" name="Shape 2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Titeltext</a:t>
            </a:r>
          </a:p>
        </p:txBody>
      </p:sp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pPr lvl="0">
              <a:defRPr sz="1800" b="0"/>
            </a:pPr>
            <a:r>
              <a:rPr sz="2400" b="1"/>
              <a:t>Brödtext nivå ett</a:t>
            </a:r>
          </a:p>
          <a:p>
            <a:pPr lvl="1">
              <a:defRPr sz="1800" b="0"/>
            </a:pPr>
            <a:r>
              <a:rPr sz="2400" b="1"/>
              <a:t>Brödtext nivå två</a:t>
            </a:r>
          </a:p>
          <a:p>
            <a:pPr lvl="2">
              <a:defRPr sz="1800" b="0"/>
            </a:pPr>
            <a:r>
              <a:rPr sz="2400" b="1"/>
              <a:t>Brödtext nivå tre</a:t>
            </a:r>
          </a:p>
          <a:p>
            <a:pPr lvl="3">
              <a:defRPr sz="1800" b="0"/>
            </a:pPr>
            <a:r>
              <a:rPr sz="2400" b="1"/>
              <a:t>Brödtext nivå fyra</a:t>
            </a:r>
          </a:p>
          <a:p>
            <a:pPr lvl="4">
              <a:defRPr sz="1800" b="0"/>
            </a:pPr>
            <a:r>
              <a:rPr sz="2400" b="1"/>
              <a:t>Brödtext nivå fem</a:t>
            </a:r>
          </a:p>
        </p:txBody>
      </p:sp>
      <p:sp>
        <p:nvSpPr>
          <p:cNvPr id="25" name="Shape 2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Titeltext</a:t>
            </a:r>
          </a:p>
        </p:txBody>
      </p:sp>
      <p:sp>
        <p:nvSpPr>
          <p:cNvPr id="28" name="Shape 2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Titeltext</a:t>
            </a:r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Brödtext nivå ett</a:t>
            </a:r>
          </a:p>
          <a:p>
            <a:pPr lvl="1">
              <a:defRPr sz="1800"/>
            </a:pPr>
            <a:r>
              <a:rPr sz="3200"/>
              <a:t>Brödtext nivå två</a:t>
            </a:r>
          </a:p>
          <a:p>
            <a:pPr lvl="2">
              <a:defRPr sz="1800"/>
            </a:pPr>
            <a:r>
              <a:rPr sz="3200"/>
              <a:t>Brödtext nivå tre</a:t>
            </a:r>
          </a:p>
          <a:p>
            <a:pPr lvl="3">
              <a:defRPr sz="1800"/>
            </a:pPr>
            <a:r>
              <a:rPr sz="3200"/>
              <a:t>Brödtext nivå fyra</a:t>
            </a:r>
          </a:p>
          <a:p>
            <a:pPr lvl="4">
              <a:defRPr sz="1800"/>
            </a:pPr>
            <a:r>
              <a:rPr sz="3200"/>
              <a:t>Brödtext nivå fem</a:t>
            </a:r>
          </a:p>
        </p:txBody>
      </p:sp>
      <p:sp>
        <p:nvSpPr>
          <p:cNvPr id="34" name="Shape 3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Titeltext</a:t>
            </a:r>
          </a:p>
        </p:txBody>
      </p:sp>
      <p:sp>
        <p:nvSpPr>
          <p:cNvPr id="37" name="Shape 3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 lvl="0">
              <a:defRPr sz="1800"/>
            </a:pPr>
            <a:r>
              <a:rPr sz="1400"/>
              <a:t>Brödtext nivå ett</a:t>
            </a:r>
          </a:p>
          <a:p>
            <a:pPr lvl="1">
              <a:defRPr sz="1800"/>
            </a:pPr>
            <a:r>
              <a:rPr sz="1400"/>
              <a:t>Brödtext nivå två</a:t>
            </a:r>
          </a:p>
          <a:p>
            <a:pPr lvl="2">
              <a:defRPr sz="1800"/>
            </a:pPr>
            <a:r>
              <a:rPr sz="1400"/>
              <a:t>Brödtext nivå tre</a:t>
            </a:r>
          </a:p>
          <a:p>
            <a:pPr lvl="3">
              <a:defRPr sz="1800"/>
            </a:pPr>
            <a:r>
              <a:rPr sz="1400"/>
              <a:t>Brödtext nivå fyra</a:t>
            </a:r>
          </a:p>
          <a:p>
            <a:pPr lvl="4">
              <a:defRPr sz="1800"/>
            </a:pPr>
            <a:r>
              <a:rPr sz="1400"/>
              <a:t>Brödtext nivå fem</a:t>
            </a:r>
          </a:p>
        </p:txBody>
      </p:sp>
      <p:sp>
        <p:nvSpPr>
          <p:cNvPr id="38" name="Shape 3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g" descr="logo SFAM.jpg"/>
          <p:cNvPicPr/>
          <p:nvPr/>
        </p:nvPicPr>
        <p:blipFill>
          <a:blip r:embed="rId13">
            <a:extLst/>
          </a:blip>
          <a:stretch>
            <a:fillRect/>
          </a:stretch>
        </p:blipFill>
        <p:spPr>
          <a:xfrm>
            <a:off x="5955295" y="6356348"/>
            <a:ext cx="2731505" cy="365126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457200" y="92076"/>
            <a:ext cx="82296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/>
            </a:pPr>
            <a:r>
              <a:rPr sz="4400"/>
              <a:t>Titeltext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pPr lvl="0">
              <a:defRPr sz="1800"/>
            </a:pPr>
            <a:r>
              <a:rPr sz="3200"/>
              <a:t>Brödtext nivå ett</a:t>
            </a:r>
          </a:p>
          <a:p>
            <a:pPr lvl="1">
              <a:defRPr sz="1800"/>
            </a:pPr>
            <a:r>
              <a:rPr sz="3200"/>
              <a:t>Brödtext nivå två</a:t>
            </a:r>
          </a:p>
          <a:p>
            <a:pPr lvl="2">
              <a:defRPr sz="1800"/>
            </a:pPr>
            <a:r>
              <a:rPr sz="3200"/>
              <a:t>Brödtext nivå tre</a:t>
            </a:r>
          </a:p>
          <a:p>
            <a:pPr lvl="3">
              <a:defRPr sz="1800"/>
            </a:pPr>
            <a:r>
              <a:rPr sz="3200"/>
              <a:t>Brödtext nivå fyra</a:t>
            </a:r>
          </a:p>
          <a:p>
            <a:pPr lvl="4">
              <a:defRPr sz="1800"/>
            </a:pPr>
            <a:r>
              <a:rPr sz="3200"/>
              <a:t>Brödtext nivå fem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 defTabSz="457200">
        <a:defRPr sz="4400">
          <a:latin typeface="Calibri"/>
          <a:ea typeface="Calibri"/>
          <a:cs typeface="Calibri"/>
          <a:sym typeface="Calibri"/>
        </a:defRPr>
      </a:lvl1pPr>
      <a:lvl2pPr algn="ctr" defTabSz="457200">
        <a:defRPr sz="4400">
          <a:latin typeface="Calibri"/>
          <a:ea typeface="Calibri"/>
          <a:cs typeface="Calibri"/>
          <a:sym typeface="Calibri"/>
        </a:defRPr>
      </a:lvl2pPr>
      <a:lvl3pPr algn="ctr" defTabSz="457200">
        <a:defRPr sz="4400">
          <a:latin typeface="Calibri"/>
          <a:ea typeface="Calibri"/>
          <a:cs typeface="Calibri"/>
          <a:sym typeface="Calibri"/>
        </a:defRPr>
      </a:lvl3pPr>
      <a:lvl4pPr algn="ctr" defTabSz="457200">
        <a:defRPr sz="4400">
          <a:latin typeface="Calibri"/>
          <a:ea typeface="Calibri"/>
          <a:cs typeface="Calibri"/>
          <a:sym typeface="Calibri"/>
        </a:defRPr>
      </a:lvl4pPr>
      <a:lvl5pPr algn="ctr" defTabSz="457200">
        <a:defRPr sz="4400">
          <a:latin typeface="Calibri"/>
          <a:ea typeface="Calibri"/>
          <a:cs typeface="Calibri"/>
          <a:sym typeface="Calibri"/>
        </a:defRPr>
      </a:lvl5pPr>
      <a:lvl6pPr algn="ctr" defTabSz="457200">
        <a:defRPr sz="4400">
          <a:latin typeface="Calibri"/>
          <a:ea typeface="Calibri"/>
          <a:cs typeface="Calibri"/>
          <a:sym typeface="Calibri"/>
        </a:defRPr>
      </a:lvl6pPr>
      <a:lvl7pPr algn="ctr" defTabSz="457200">
        <a:defRPr sz="4400">
          <a:latin typeface="Calibri"/>
          <a:ea typeface="Calibri"/>
          <a:cs typeface="Calibri"/>
          <a:sym typeface="Calibri"/>
        </a:defRPr>
      </a:lvl7pPr>
      <a:lvl8pPr algn="ctr" defTabSz="457200">
        <a:defRPr sz="4400">
          <a:latin typeface="Calibri"/>
          <a:ea typeface="Calibri"/>
          <a:cs typeface="Calibri"/>
          <a:sym typeface="Calibri"/>
        </a:defRPr>
      </a:lvl8pPr>
      <a:lvl9pPr algn="ctr" defTabSz="457200"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342900" indent="-342900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1pPr>
      <a:lvl2pPr marL="783771" indent="-326571" defTabSz="457200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2pPr>
      <a:lvl3pPr marL="1219200" indent="-304800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3pPr>
      <a:lvl4pPr marL="1737360" indent="-365760" defTabSz="457200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4pPr>
      <a:lvl5pPr marL="2194560" indent="-365760" defTabSz="457200">
        <a:spcBef>
          <a:spcPts val="700"/>
        </a:spcBef>
        <a:buSzPct val="100000"/>
        <a:buFont typeface="Arial"/>
        <a:buChar char="»"/>
        <a:defRPr sz="3200">
          <a:latin typeface="Calibri"/>
          <a:ea typeface="Calibri"/>
          <a:cs typeface="Calibri"/>
          <a:sym typeface="Calibri"/>
        </a:defRPr>
      </a:lvl5pPr>
      <a:lvl6pPr marL="2651760" indent="-365760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6pPr>
      <a:lvl7pPr marL="3108960" indent="-365760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7pPr>
      <a:lvl8pPr marL="3566159" indent="-365759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8pPr>
      <a:lvl9pPr marL="4023359" indent="-365759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9pPr>
    </p:bodyStyle>
    <p:otherStyle>
      <a:lvl1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497D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sv-SE" sz="4400" dirty="0" err="1" smtClean="0">
                <a:solidFill>
                  <a:srgbClr val="1F497D"/>
                </a:solidFill>
              </a:rPr>
              <a:t>Today</a:t>
            </a:r>
            <a:endParaRPr sz="4400" dirty="0">
              <a:solidFill>
                <a:srgbClr val="1F497D"/>
              </a:solidFill>
            </a:endParaRPr>
          </a:p>
        </p:txBody>
      </p:sp>
      <p:pic>
        <p:nvPicPr>
          <p:cNvPr id="59" name="image2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7200" y="1875514"/>
            <a:ext cx="8229600" cy="397533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/>
          </p:cNvSpPr>
          <p:nvPr>
            <p:ph type="title"/>
          </p:nvPr>
        </p:nvSpPr>
        <p:spPr>
          <a:xfrm>
            <a:off x="685800" y="508000"/>
            <a:ext cx="7772400" cy="147002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sv-SE" sz="2800" b="1" dirty="0" smtClean="0">
                <a:solidFill>
                  <a:srgbClr val="376092"/>
                </a:solidFill>
              </a:rPr>
              <a:t>A mix </a:t>
            </a:r>
            <a:r>
              <a:rPr lang="sv-SE" sz="2800" b="1" dirty="0" err="1" smtClean="0">
                <a:solidFill>
                  <a:srgbClr val="376092"/>
                </a:solidFill>
              </a:rPr>
              <a:t>of</a:t>
            </a:r>
            <a:r>
              <a:rPr lang="sv-SE" sz="2800" b="1" dirty="0" smtClean="0">
                <a:solidFill>
                  <a:srgbClr val="376092"/>
                </a:solidFill>
              </a:rPr>
              <a:t> </a:t>
            </a:r>
            <a:r>
              <a:rPr lang="sv-SE" sz="2800" b="1" dirty="0" err="1" smtClean="0">
                <a:solidFill>
                  <a:srgbClr val="376092"/>
                </a:solidFill>
              </a:rPr>
              <a:t>components</a:t>
            </a:r>
            <a:r>
              <a:rPr sz="2800" b="1" dirty="0">
                <a:solidFill>
                  <a:srgbClr val="376092"/>
                </a:solidFill>
              </a:rPr>
              <a:t/>
            </a:r>
            <a:br>
              <a:rPr sz="2800" b="1" dirty="0">
                <a:solidFill>
                  <a:srgbClr val="376092"/>
                </a:solidFill>
              </a:rPr>
            </a:br>
            <a:r>
              <a:rPr lang="sv-SE" sz="2800" b="1" dirty="0" err="1" smtClean="0">
                <a:solidFill>
                  <a:srgbClr val="376092"/>
                </a:solidFill>
              </a:rPr>
              <a:t>minimizes</a:t>
            </a:r>
            <a:r>
              <a:rPr lang="sv-SE" sz="2800" b="1" dirty="0" smtClean="0">
                <a:solidFill>
                  <a:srgbClr val="376092"/>
                </a:solidFill>
              </a:rPr>
              <a:t> </a:t>
            </a:r>
            <a:r>
              <a:rPr lang="sv-SE" sz="2800" b="1" dirty="0" err="1" smtClean="0">
                <a:solidFill>
                  <a:srgbClr val="376092"/>
                </a:solidFill>
              </a:rPr>
              <a:t>inevitable</a:t>
            </a:r>
            <a:r>
              <a:rPr lang="sv-SE" sz="2800" b="1" dirty="0" smtClean="0">
                <a:solidFill>
                  <a:srgbClr val="376092"/>
                </a:solidFill>
              </a:rPr>
              <a:t> </a:t>
            </a:r>
            <a:r>
              <a:rPr lang="sv-SE" sz="2800" b="1" dirty="0" err="1" smtClean="0">
                <a:solidFill>
                  <a:srgbClr val="376092"/>
                </a:solidFill>
              </a:rPr>
              <a:t>disadvantages</a:t>
            </a:r>
            <a:r>
              <a:rPr sz="2800" b="1" dirty="0">
                <a:solidFill>
                  <a:srgbClr val="376092"/>
                </a:solidFill>
              </a:rPr>
              <a:t/>
            </a:r>
            <a:br>
              <a:rPr sz="2800" b="1" dirty="0">
                <a:solidFill>
                  <a:srgbClr val="376092"/>
                </a:solidFill>
              </a:rPr>
            </a:br>
            <a:endParaRPr sz="2800" b="1" dirty="0">
              <a:solidFill>
                <a:srgbClr val="376092"/>
              </a:solidFill>
            </a:endParaRPr>
          </a:p>
        </p:txBody>
      </p:sp>
      <p:sp>
        <p:nvSpPr>
          <p:cNvPr id="107" name="Shape 107"/>
          <p:cNvSpPr>
            <a:spLocks noGrp="1"/>
          </p:cNvSpPr>
          <p:nvPr>
            <p:ph type="body" idx="1"/>
          </p:nvPr>
        </p:nvSpPr>
        <p:spPr>
          <a:xfrm>
            <a:off x="1371600" y="2510588"/>
            <a:ext cx="6400800" cy="36495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23333" lvl="0" indent="-423333" algn="l">
              <a:lnSpc>
                <a:spcPct val="90000"/>
              </a:lnSpc>
              <a:spcBef>
                <a:spcPts val="600"/>
              </a:spcBef>
              <a:buClr>
                <a:srgbClr val="1F497D"/>
              </a:buClr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lang="sv-SE" sz="2500" dirty="0" err="1" smtClean="0">
                <a:solidFill>
                  <a:srgbClr val="1F497D"/>
                </a:solidFill>
              </a:rPr>
              <a:t>Payment</a:t>
            </a:r>
            <a:r>
              <a:rPr lang="sv-SE" sz="2500" dirty="0" smtClean="0">
                <a:solidFill>
                  <a:srgbClr val="1F497D"/>
                </a:solidFill>
              </a:rPr>
              <a:t> per capita </a:t>
            </a:r>
            <a:r>
              <a:rPr lang="sv-SE" sz="2500" dirty="0" err="1" smtClean="0">
                <a:solidFill>
                  <a:srgbClr val="1F497D"/>
                </a:solidFill>
              </a:rPr>
              <a:t>should</a:t>
            </a:r>
            <a:r>
              <a:rPr lang="sv-SE" sz="2500" dirty="0" smtClean="0">
                <a:solidFill>
                  <a:srgbClr val="1F497D"/>
                </a:solidFill>
              </a:rPr>
              <a:t> form the basis </a:t>
            </a:r>
            <a:r>
              <a:rPr lang="sv-SE" sz="2500" dirty="0" err="1" smtClean="0">
                <a:solidFill>
                  <a:srgbClr val="1F497D"/>
                </a:solidFill>
              </a:rPr>
              <a:t>of</a:t>
            </a:r>
            <a:r>
              <a:rPr lang="sv-SE" sz="2500" dirty="0" smtClean="0">
                <a:solidFill>
                  <a:srgbClr val="1F497D"/>
                </a:solidFill>
              </a:rPr>
              <a:t> the </a:t>
            </a:r>
            <a:r>
              <a:rPr lang="sv-SE" sz="2500" dirty="0" err="1" smtClean="0">
                <a:solidFill>
                  <a:srgbClr val="1F497D"/>
                </a:solidFill>
              </a:rPr>
              <a:t>funding</a:t>
            </a:r>
            <a:r>
              <a:rPr lang="sv-SE" sz="2500" dirty="0" smtClean="0">
                <a:solidFill>
                  <a:srgbClr val="1F497D"/>
                </a:solidFill>
              </a:rPr>
              <a:t> system</a:t>
            </a:r>
            <a:endParaRPr sz="2700" dirty="0">
              <a:solidFill>
                <a:srgbClr val="888888"/>
              </a:solidFill>
            </a:endParaRPr>
          </a:p>
          <a:p>
            <a:pPr marL="457200" lvl="0" indent="-457200" algn="l">
              <a:lnSpc>
                <a:spcPct val="90000"/>
              </a:lnSpc>
              <a:spcBef>
                <a:spcPts val="600"/>
              </a:spcBef>
              <a:buClr>
                <a:srgbClr val="1F497D"/>
              </a:buClr>
              <a:buSzPct val="100000"/>
              <a:buChar char="-"/>
              <a:defRPr sz="1800">
                <a:solidFill>
                  <a:srgbClr val="000000"/>
                </a:solidFill>
              </a:defRPr>
            </a:pPr>
            <a:endParaRPr sz="3000" dirty="0">
              <a:solidFill>
                <a:srgbClr val="1F497D"/>
              </a:solidFill>
            </a:endParaRPr>
          </a:p>
          <a:p>
            <a:pPr marL="423333" lvl="0" indent="-423333" algn="l">
              <a:lnSpc>
                <a:spcPct val="90000"/>
              </a:lnSpc>
              <a:spcBef>
                <a:spcPts val="600"/>
              </a:spcBef>
              <a:buClr>
                <a:srgbClr val="1F497D"/>
              </a:buClr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lang="sv-SE" sz="2500" dirty="0" err="1" smtClean="0">
                <a:solidFill>
                  <a:srgbClr val="1F497D"/>
                </a:solidFill>
              </a:rPr>
              <a:t>Payment</a:t>
            </a:r>
            <a:r>
              <a:rPr lang="sv-SE" sz="2500" dirty="0" smtClean="0">
                <a:solidFill>
                  <a:srgbClr val="1F497D"/>
                </a:solidFill>
              </a:rPr>
              <a:t> </a:t>
            </a:r>
            <a:r>
              <a:rPr lang="sv-SE" sz="2500" dirty="0" err="1" smtClean="0">
                <a:solidFill>
                  <a:srgbClr val="1F497D"/>
                </a:solidFill>
              </a:rPr>
              <a:t>based</a:t>
            </a:r>
            <a:r>
              <a:rPr lang="sv-SE" sz="2500" dirty="0" smtClean="0">
                <a:solidFill>
                  <a:srgbClr val="1F497D"/>
                </a:solidFill>
              </a:rPr>
              <a:t> on visits </a:t>
            </a:r>
            <a:r>
              <a:rPr lang="sv-SE" sz="2500" dirty="0" err="1" smtClean="0">
                <a:solidFill>
                  <a:srgbClr val="1F497D"/>
                </a:solidFill>
              </a:rPr>
              <a:t>should</a:t>
            </a:r>
            <a:r>
              <a:rPr lang="sv-SE" sz="2500" dirty="0" smtClean="0">
                <a:solidFill>
                  <a:srgbClr val="1F497D"/>
                </a:solidFill>
              </a:rPr>
              <a:t> </a:t>
            </a:r>
            <a:r>
              <a:rPr lang="sv-SE" sz="2500" dirty="0" err="1" smtClean="0">
                <a:solidFill>
                  <a:srgbClr val="1F497D"/>
                </a:solidFill>
              </a:rPr>
              <a:t>represent</a:t>
            </a:r>
            <a:r>
              <a:rPr lang="sv-SE" sz="2500" dirty="0" smtClean="0">
                <a:solidFill>
                  <a:srgbClr val="1F497D"/>
                </a:solidFill>
              </a:rPr>
              <a:t> a </a:t>
            </a:r>
            <a:r>
              <a:rPr lang="sv-SE" sz="2500" dirty="0" err="1" smtClean="0">
                <a:solidFill>
                  <a:srgbClr val="1F497D"/>
                </a:solidFill>
              </a:rPr>
              <a:t>smaller</a:t>
            </a:r>
            <a:r>
              <a:rPr lang="sv-SE" sz="2500" dirty="0" smtClean="0">
                <a:solidFill>
                  <a:srgbClr val="1F497D"/>
                </a:solidFill>
              </a:rPr>
              <a:t> part </a:t>
            </a:r>
            <a:r>
              <a:rPr lang="sv-SE" sz="2500" dirty="0" err="1" smtClean="0">
                <a:solidFill>
                  <a:srgbClr val="1F497D"/>
                </a:solidFill>
              </a:rPr>
              <a:t>of</a:t>
            </a:r>
            <a:r>
              <a:rPr lang="sv-SE" sz="2500" dirty="0" smtClean="0">
                <a:solidFill>
                  <a:srgbClr val="1F497D"/>
                </a:solidFill>
              </a:rPr>
              <a:t> the </a:t>
            </a:r>
            <a:r>
              <a:rPr lang="sv-SE" sz="2500" dirty="0" err="1" smtClean="0">
                <a:solidFill>
                  <a:srgbClr val="1F497D"/>
                </a:solidFill>
              </a:rPr>
              <a:t>funding</a:t>
            </a:r>
            <a:endParaRPr lang="sv-SE" sz="2500" dirty="0" smtClean="0">
              <a:solidFill>
                <a:srgbClr val="1F497D"/>
              </a:solidFill>
            </a:endParaRPr>
          </a:p>
          <a:p>
            <a:pPr marL="423333" lvl="0" indent="-423333" algn="l">
              <a:lnSpc>
                <a:spcPct val="90000"/>
              </a:lnSpc>
              <a:spcBef>
                <a:spcPts val="600"/>
              </a:spcBef>
              <a:buClr>
                <a:srgbClr val="1F497D"/>
              </a:buClr>
              <a:buSzPct val="100000"/>
              <a:buChar char="-"/>
              <a:defRPr sz="1800">
                <a:solidFill>
                  <a:srgbClr val="000000"/>
                </a:solidFill>
              </a:defRPr>
            </a:pPr>
            <a:endParaRPr sz="3000" dirty="0">
              <a:solidFill>
                <a:srgbClr val="1F497D"/>
              </a:solidFill>
            </a:endParaRPr>
          </a:p>
          <a:p>
            <a:pPr marL="423333" lvl="0" indent="-423333" algn="l">
              <a:lnSpc>
                <a:spcPct val="90000"/>
              </a:lnSpc>
              <a:spcBef>
                <a:spcPts val="600"/>
              </a:spcBef>
              <a:buClr>
                <a:srgbClr val="1F497D"/>
              </a:buClr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lang="sv-SE" sz="2500" dirty="0" err="1" smtClean="0">
                <a:solidFill>
                  <a:srgbClr val="1F497D"/>
                </a:solidFill>
              </a:rPr>
              <a:t>Payment</a:t>
            </a:r>
            <a:r>
              <a:rPr lang="sv-SE" sz="2500" dirty="0" smtClean="0">
                <a:solidFill>
                  <a:srgbClr val="1F497D"/>
                </a:solidFill>
              </a:rPr>
              <a:t> for special </a:t>
            </a:r>
            <a:r>
              <a:rPr lang="sv-SE" sz="2500" dirty="0" err="1" smtClean="0">
                <a:solidFill>
                  <a:srgbClr val="1F497D"/>
                </a:solidFill>
              </a:rPr>
              <a:t>activities</a:t>
            </a:r>
            <a:r>
              <a:rPr lang="sv-SE" sz="2500" dirty="0" smtClean="0">
                <a:solidFill>
                  <a:srgbClr val="1F497D"/>
                </a:solidFill>
              </a:rPr>
              <a:t> or </a:t>
            </a:r>
            <a:r>
              <a:rPr lang="sv-SE" sz="2500" dirty="0" err="1" smtClean="0">
                <a:solidFill>
                  <a:srgbClr val="1F497D"/>
                </a:solidFill>
              </a:rPr>
              <a:t>high</a:t>
            </a:r>
            <a:r>
              <a:rPr lang="sv-SE" sz="2500" dirty="0" smtClean="0">
                <a:solidFill>
                  <a:srgbClr val="1F497D"/>
                </a:solidFill>
              </a:rPr>
              <a:t> </a:t>
            </a:r>
            <a:r>
              <a:rPr lang="sv-SE" sz="2500" dirty="0" err="1" smtClean="0">
                <a:solidFill>
                  <a:srgbClr val="1F497D"/>
                </a:solidFill>
              </a:rPr>
              <a:t>cost</a:t>
            </a:r>
            <a:r>
              <a:rPr lang="sv-SE" sz="2500" dirty="0" smtClean="0">
                <a:solidFill>
                  <a:srgbClr val="1F497D"/>
                </a:solidFill>
              </a:rPr>
              <a:t> interventions </a:t>
            </a:r>
            <a:r>
              <a:rPr lang="sv-SE" sz="2500" dirty="0" err="1" smtClean="0">
                <a:solidFill>
                  <a:srgbClr val="1F497D"/>
                </a:solidFill>
              </a:rPr>
              <a:t>can</a:t>
            </a:r>
            <a:r>
              <a:rPr lang="sv-SE" sz="2500" dirty="0" smtClean="0">
                <a:solidFill>
                  <a:srgbClr val="1F497D"/>
                </a:solidFill>
              </a:rPr>
              <a:t> </a:t>
            </a:r>
            <a:r>
              <a:rPr lang="sv-SE" sz="2500" dirty="0" err="1" smtClean="0">
                <a:solidFill>
                  <a:srgbClr val="1F497D"/>
                </a:solidFill>
              </a:rPr>
              <a:t>compensate</a:t>
            </a:r>
            <a:r>
              <a:rPr lang="sv-SE" sz="2500" dirty="0" smtClean="0">
                <a:solidFill>
                  <a:srgbClr val="1F497D"/>
                </a:solidFill>
              </a:rPr>
              <a:t> for </a:t>
            </a:r>
            <a:r>
              <a:rPr lang="sv-SE" sz="2500" dirty="0" err="1" smtClean="0">
                <a:solidFill>
                  <a:srgbClr val="1F497D"/>
                </a:solidFill>
              </a:rPr>
              <a:t>inadequacies</a:t>
            </a:r>
            <a:r>
              <a:rPr lang="sv-SE" sz="2500" dirty="0" smtClean="0">
                <a:solidFill>
                  <a:srgbClr val="1F497D"/>
                </a:solidFill>
              </a:rPr>
              <a:t> in the </a:t>
            </a:r>
            <a:r>
              <a:rPr lang="sv-SE" sz="2500" dirty="0" err="1" smtClean="0">
                <a:solidFill>
                  <a:srgbClr val="1F497D"/>
                </a:solidFill>
              </a:rPr>
              <a:t>basic</a:t>
            </a:r>
            <a:r>
              <a:rPr lang="sv-SE" sz="2500" dirty="0" smtClean="0">
                <a:solidFill>
                  <a:srgbClr val="1F497D"/>
                </a:solidFill>
              </a:rPr>
              <a:t> system</a:t>
            </a:r>
            <a:endParaRPr sz="2500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/>
          </p:cNvSpPr>
          <p:nvPr>
            <p:ph type="title"/>
          </p:nvPr>
        </p:nvSpPr>
        <p:spPr>
          <a:xfrm>
            <a:off x="685800" y="508000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376092"/>
                </a:solidFill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sv-SE" sz="4000" b="1" dirty="0" err="1" smtClean="0">
                <a:solidFill>
                  <a:srgbClr val="376092"/>
                </a:solidFill>
              </a:rPr>
              <a:t>Payment</a:t>
            </a:r>
            <a:r>
              <a:rPr lang="sv-SE" sz="4000" b="1" dirty="0" smtClean="0">
                <a:solidFill>
                  <a:srgbClr val="376092"/>
                </a:solidFill>
              </a:rPr>
              <a:t> per capita</a:t>
            </a:r>
            <a:endParaRPr sz="4000" b="1" dirty="0">
              <a:solidFill>
                <a:srgbClr val="376092"/>
              </a:solidFill>
            </a:endParaRPr>
          </a:p>
        </p:txBody>
      </p:sp>
      <p:sp>
        <p:nvSpPr>
          <p:cNvPr id="110" name="Shape 110"/>
          <p:cNvSpPr>
            <a:spLocks noGrp="1"/>
          </p:cNvSpPr>
          <p:nvPr>
            <p:ph type="body" idx="1"/>
          </p:nvPr>
        </p:nvSpPr>
        <p:spPr>
          <a:xfrm>
            <a:off x="1371600" y="2510588"/>
            <a:ext cx="6400800" cy="36495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00050" lvl="0" indent="-400050" algn="l">
              <a:lnSpc>
                <a:spcPct val="90000"/>
              </a:lnSpc>
              <a:spcBef>
                <a:spcPts val="600"/>
              </a:spcBef>
              <a:buClr>
                <a:srgbClr val="1F497D"/>
              </a:buClr>
              <a:buSzPct val="100000"/>
              <a:buFont typeface="Arial"/>
              <a:buChar char="•"/>
              <a:defRPr sz="1800">
                <a:solidFill>
                  <a:srgbClr val="000000"/>
                </a:solidFill>
              </a:defRPr>
            </a:pPr>
            <a:r>
              <a:rPr lang="sv-SE" sz="2800" dirty="0" err="1" smtClean="0">
                <a:solidFill>
                  <a:srgbClr val="1F497D"/>
                </a:solidFill>
              </a:rPr>
              <a:t>Should</a:t>
            </a:r>
            <a:r>
              <a:rPr lang="sv-SE" sz="2800" dirty="0" smtClean="0">
                <a:solidFill>
                  <a:srgbClr val="1F497D"/>
                </a:solidFill>
              </a:rPr>
              <a:t> be </a:t>
            </a:r>
            <a:r>
              <a:rPr lang="sv-SE" sz="2800" dirty="0" err="1" smtClean="0">
                <a:solidFill>
                  <a:srgbClr val="1F497D"/>
                </a:solidFill>
              </a:rPr>
              <a:t>weighted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according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to</a:t>
            </a:r>
            <a:r>
              <a:rPr lang="sv-SE" sz="2800" dirty="0" smtClean="0">
                <a:solidFill>
                  <a:srgbClr val="1F497D"/>
                </a:solidFill>
              </a:rPr>
              <a:t> age, social </a:t>
            </a:r>
            <a:r>
              <a:rPr lang="sv-SE" sz="2800" dirty="0" err="1" smtClean="0">
                <a:solidFill>
                  <a:srgbClr val="1F497D"/>
                </a:solidFill>
              </a:rPr>
              <a:t>economic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factors</a:t>
            </a:r>
            <a:r>
              <a:rPr lang="sv-SE" sz="2800" dirty="0" smtClean="0">
                <a:solidFill>
                  <a:srgbClr val="1F497D"/>
                </a:solidFill>
              </a:rPr>
              <a:t> and </a:t>
            </a:r>
            <a:r>
              <a:rPr lang="sv-SE" sz="2800" dirty="0" err="1" smtClean="0">
                <a:solidFill>
                  <a:srgbClr val="1F497D"/>
                </a:solidFill>
              </a:rPr>
              <a:t>clinical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needs</a:t>
            </a:r>
            <a:endParaRPr lang="sv-SE" sz="2800" dirty="0" smtClean="0">
              <a:solidFill>
                <a:srgbClr val="1F497D"/>
              </a:solidFill>
            </a:endParaRPr>
          </a:p>
          <a:p>
            <a:pPr marL="400050" lvl="0" indent="-400050" algn="l">
              <a:lnSpc>
                <a:spcPct val="90000"/>
              </a:lnSpc>
              <a:spcBef>
                <a:spcPts val="600"/>
              </a:spcBef>
              <a:buClr>
                <a:srgbClr val="1F497D"/>
              </a:buClr>
              <a:buSzPct val="100000"/>
              <a:buFont typeface="Arial"/>
              <a:buChar char="•"/>
              <a:defRPr sz="1800">
                <a:solidFill>
                  <a:srgbClr val="000000"/>
                </a:solidFill>
              </a:defRPr>
            </a:pPr>
            <a:endParaRPr lang="sv-SE" sz="2800" dirty="0" smtClean="0">
              <a:solidFill>
                <a:srgbClr val="1F497D"/>
              </a:solidFill>
            </a:endParaRPr>
          </a:p>
          <a:p>
            <a:pPr marL="400050" lvl="0" indent="-400050" algn="l">
              <a:lnSpc>
                <a:spcPct val="90000"/>
              </a:lnSpc>
              <a:spcBef>
                <a:spcPts val="600"/>
              </a:spcBef>
              <a:buClr>
                <a:srgbClr val="1F497D"/>
              </a:buClr>
              <a:buSzPct val="100000"/>
              <a:buFont typeface="Arial"/>
              <a:buChar char="•"/>
              <a:defRPr sz="1800">
                <a:solidFill>
                  <a:srgbClr val="000000"/>
                </a:solidFill>
              </a:defRPr>
            </a:pPr>
            <a:r>
              <a:rPr lang="sv-SE" sz="2800" dirty="0" smtClean="0">
                <a:solidFill>
                  <a:srgbClr val="1F497D"/>
                </a:solidFill>
              </a:rPr>
              <a:t>ACG (</a:t>
            </a:r>
            <a:r>
              <a:rPr lang="sv-SE" sz="2800" dirty="0" err="1" smtClean="0">
                <a:solidFill>
                  <a:srgbClr val="1F497D"/>
                </a:solidFill>
              </a:rPr>
              <a:t>Adjusted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clinical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groups</a:t>
            </a:r>
            <a:r>
              <a:rPr lang="sv-SE" sz="2800" dirty="0" smtClean="0">
                <a:solidFill>
                  <a:srgbClr val="1F497D"/>
                </a:solidFill>
              </a:rPr>
              <a:t>) is far from ideal and </a:t>
            </a:r>
            <a:r>
              <a:rPr lang="sv-SE" sz="2800" dirty="0" err="1" smtClean="0">
                <a:solidFill>
                  <a:srgbClr val="1F497D"/>
                </a:solidFill>
              </a:rPr>
              <a:t>needs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to</a:t>
            </a:r>
            <a:r>
              <a:rPr lang="sv-SE" sz="2800" dirty="0" smtClean="0">
                <a:solidFill>
                  <a:srgbClr val="1F497D"/>
                </a:solidFill>
              </a:rPr>
              <a:t> be </a:t>
            </a:r>
            <a:r>
              <a:rPr lang="sv-SE" sz="2800" dirty="0" err="1" smtClean="0">
                <a:solidFill>
                  <a:srgbClr val="1F497D"/>
                </a:solidFill>
              </a:rPr>
              <a:t>further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developed</a:t>
            </a:r>
            <a:endParaRPr lang="sv-SE" sz="2800" dirty="0" smtClean="0">
              <a:solidFill>
                <a:srgbClr val="1F497D"/>
              </a:solidFill>
            </a:endParaRPr>
          </a:p>
          <a:p>
            <a:pPr lvl="0" algn="l">
              <a:lnSpc>
                <a:spcPct val="90000"/>
              </a:lnSpc>
              <a:spcBef>
                <a:spcPts val="600"/>
              </a:spcBef>
              <a:buClr>
                <a:srgbClr val="1F497D"/>
              </a:buClr>
              <a:buSzPct val="100000"/>
              <a:defRPr sz="1800">
                <a:solidFill>
                  <a:srgbClr val="000000"/>
                </a:solidFill>
              </a:defRPr>
            </a:pPr>
            <a:endParaRPr lang="sv-SE" sz="2800" dirty="0" smtClean="0">
              <a:solidFill>
                <a:srgbClr val="1F497D"/>
              </a:solidFill>
            </a:endParaRPr>
          </a:p>
          <a:p>
            <a:pPr marL="457200" lvl="0" indent="-457200" algn="l">
              <a:lnSpc>
                <a:spcPct val="90000"/>
              </a:lnSpc>
              <a:buClr>
                <a:srgbClr val="1F497D"/>
              </a:buClr>
              <a:buSzPct val="100000"/>
              <a:buFont typeface="Arial"/>
              <a:buChar char="•"/>
              <a:defRPr sz="1800">
                <a:solidFill>
                  <a:srgbClr val="000000"/>
                </a:solidFill>
              </a:defRPr>
            </a:pPr>
            <a:endParaRPr sz="2800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/>
          </p:cNvSpPr>
          <p:nvPr>
            <p:ph type="title"/>
          </p:nvPr>
        </p:nvSpPr>
        <p:spPr>
          <a:xfrm>
            <a:off x="685800" y="508000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376092"/>
                </a:solidFill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sv-SE" sz="4000" b="1" dirty="0" err="1" smtClean="0">
                <a:solidFill>
                  <a:srgbClr val="376092"/>
                </a:solidFill>
              </a:rPr>
              <a:t>Payment</a:t>
            </a:r>
            <a:r>
              <a:rPr lang="sv-SE" sz="4000" b="1" dirty="0" smtClean="0">
                <a:solidFill>
                  <a:srgbClr val="376092"/>
                </a:solidFill>
              </a:rPr>
              <a:t> per visit</a:t>
            </a:r>
            <a:endParaRPr sz="4000" b="1" dirty="0">
              <a:solidFill>
                <a:srgbClr val="376092"/>
              </a:solidFill>
            </a:endParaRPr>
          </a:p>
        </p:txBody>
      </p:sp>
      <p:sp>
        <p:nvSpPr>
          <p:cNvPr id="116" name="Shape 116"/>
          <p:cNvSpPr>
            <a:spLocks noGrp="1"/>
          </p:cNvSpPr>
          <p:nvPr>
            <p:ph type="body" idx="1"/>
          </p:nvPr>
        </p:nvSpPr>
        <p:spPr>
          <a:xfrm>
            <a:off x="1371600" y="2510588"/>
            <a:ext cx="6400800" cy="364958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lvl="0" algn="l">
              <a:spcBef>
                <a:spcPts val="600"/>
              </a:spcBef>
              <a:buClr>
                <a:srgbClr val="1F497D"/>
              </a:buClr>
              <a:buSzPct val="100000"/>
              <a:defRPr sz="1800">
                <a:solidFill>
                  <a:srgbClr val="000000"/>
                </a:solidFill>
              </a:defRPr>
            </a:pPr>
            <a:endParaRPr lang="sv-SE" sz="2800" dirty="0" smtClean="0">
              <a:solidFill>
                <a:srgbClr val="1F497D"/>
              </a:solidFill>
            </a:endParaRPr>
          </a:p>
          <a:p>
            <a:pPr marL="400050" lvl="0" indent="-400050" algn="l">
              <a:spcBef>
                <a:spcPts val="600"/>
              </a:spcBef>
              <a:buClr>
                <a:srgbClr val="1F497D"/>
              </a:buClr>
              <a:buSzPct val="100000"/>
              <a:buFont typeface="Arial"/>
              <a:buChar char="•"/>
              <a:defRPr sz="1800">
                <a:solidFill>
                  <a:srgbClr val="000000"/>
                </a:solidFill>
              </a:defRPr>
            </a:pPr>
            <a:r>
              <a:rPr lang="sv-SE" sz="2800" dirty="0" err="1" smtClean="0">
                <a:solidFill>
                  <a:srgbClr val="1F497D"/>
                </a:solidFill>
              </a:rPr>
              <a:t>Payment</a:t>
            </a:r>
            <a:r>
              <a:rPr lang="sv-SE" sz="2800" dirty="0" smtClean="0">
                <a:solidFill>
                  <a:srgbClr val="1F497D"/>
                </a:solidFill>
              </a:rPr>
              <a:t> per visit – </a:t>
            </a:r>
            <a:r>
              <a:rPr lang="sv-SE" sz="2800" dirty="0" err="1" smtClean="0">
                <a:solidFill>
                  <a:srgbClr val="1F497D"/>
                </a:solidFill>
              </a:rPr>
              <a:t>differentiation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between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professional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groups</a:t>
            </a:r>
            <a:r>
              <a:rPr lang="sv-SE" sz="2800" dirty="0" smtClean="0">
                <a:solidFill>
                  <a:srgbClr val="1F497D"/>
                </a:solidFill>
              </a:rPr>
              <a:t> or not</a:t>
            </a:r>
          </a:p>
          <a:p>
            <a:pPr marL="400050" lvl="0" indent="-400050" algn="l">
              <a:spcBef>
                <a:spcPts val="600"/>
              </a:spcBef>
              <a:buClr>
                <a:srgbClr val="1F497D"/>
              </a:buClr>
              <a:buSzPct val="100000"/>
              <a:buFont typeface="Arial"/>
              <a:buChar char="•"/>
              <a:defRPr sz="1800">
                <a:solidFill>
                  <a:srgbClr val="000000"/>
                </a:solidFill>
              </a:defRPr>
            </a:pPr>
            <a:endParaRPr lang="sv-SE" sz="2800" dirty="0" smtClean="0">
              <a:solidFill>
                <a:srgbClr val="1F497D"/>
              </a:solidFill>
            </a:endParaRPr>
          </a:p>
          <a:p>
            <a:pPr marL="400050" lvl="0" indent="-400050" algn="l">
              <a:spcBef>
                <a:spcPts val="600"/>
              </a:spcBef>
              <a:buClr>
                <a:srgbClr val="1F497D"/>
              </a:buClr>
              <a:buSzPct val="100000"/>
              <a:buFont typeface="Arial"/>
              <a:buChar char="•"/>
              <a:defRPr sz="1800">
                <a:solidFill>
                  <a:srgbClr val="000000"/>
                </a:solidFill>
              </a:defRPr>
            </a:pPr>
            <a:r>
              <a:rPr lang="sv-SE" sz="2800" dirty="0" smtClean="0">
                <a:solidFill>
                  <a:srgbClr val="1F497D"/>
                </a:solidFill>
              </a:rPr>
              <a:t>Täckningsgrad = the proportion </a:t>
            </a:r>
            <a:r>
              <a:rPr lang="sv-SE" sz="2800" dirty="0" err="1" smtClean="0">
                <a:solidFill>
                  <a:srgbClr val="1F497D"/>
                </a:solidFill>
              </a:rPr>
              <a:t>of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health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care</a:t>
            </a:r>
            <a:r>
              <a:rPr lang="sv-SE" sz="2800" dirty="0" smtClean="0">
                <a:solidFill>
                  <a:srgbClr val="1F497D"/>
                </a:solidFill>
              </a:rPr>
              <a:t> visits </a:t>
            </a:r>
            <a:r>
              <a:rPr lang="sv-SE" sz="2800" dirty="0" err="1" smtClean="0">
                <a:solidFill>
                  <a:srgbClr val="1F497D"/>
                </a:solidFill>
              </a:rPr>
              <a:t>made</a:t>
            </a:r>
            <a:r>
              <a:rPr lang="sv-SE" sz="2800" dirty="0" smtClean="0">
                <a:solidFill>
                  <a:srgbClr val="1F497D"/>
                </a:solidFill>
              </a:rPr>
              <a:t> in </a:t>
            </a:r>
            <a:r>
              <a:rPr lang="sv-SE" sz="2800" dirty="0" err="1" smtClean="0">
                <a:solidFill>
                  <a:srgbClr val="1F497D"/>
                </a:solidFill>
              </a:rPr>
              <a:t>primary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care</a:t>
            </a:r>
            <a:endParaRPr sz="2800" dirty="0">
              <a:solidFill>
                <a:srgbClr val="1F497D"/>
              </a:solidFill>
            </a:endParaRPr>
          </a:p>
          <a:p>
            <a:pPr marL="457200" lvl="0" indent="-457200" algn="l">
              <a:buClr>
                <a:srgbClr val="1F497D"/>
              </a:buClr>
              <a:buSzPct val="100000"/>
              <a:buFont typeface="Arial"/>
              <a:buChar char="•"/>
              <a:defRPr sz="1800">
                <a:solidFill>
                  <a:srgbClr val="000000"/>
                </a:solidFill>
              </a:defRPr>
            </a:pPr>
            <a:endParaRPr sz="2800" dirty="0">
              <a:solidFill>
                <a:srgbClr val="1F497D"/>
              </a:solidFill>
            </a:endParaRPr>
          </a:p>
          <a:p>
            <a:pPr marL="400050" lvl="0" indent="-400050" algn="l">
              <a:spcBef>
                <a:spcPts val="600"/>
              </a:spcBef>
              <a:buClr>
                <a:srgbClr val="1F497D"/>
              </a:buClr>
              <a:buSzPct val="100000"/>
              <a:buFont typeface="Arial"/>
              <a:buChar char="•"/>
              <a:defRPr sz="1800">
                <a:solidFill>
                  <a:srgbClr val="000000"/>
                </a:solidFill>
              </a:defRPr>
            </a:pPr>
            <a:r>
              <a:rPr lang="sv-SE" sz="2800" dirty="0" err="1" smtClean="0">
                <a:solidFill>
                  <a:srgbClr val="1F497D"/>
                </a:solidFill>
              </a:rPr>
              <a:t>Should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promote</a:t>
            </a:r>
            <a:r>
              <a:rPr lang="sv-SE" sz="2800" dirty="0" smtClean="0">
                <a:solidFill>
                  <a:srgbClr val="1F497D"/>
                </a:solidFill>
              </a:rPr>
              <a:t> task </a:t>
            </a:r>
            <a:r>
              <a:rPr lang="sv-SE" sz="2800" dirty="0" err="1" smtClean="0">
                <a:solidFill>
                  <a:srgbClr val="1F497D"/>
                </a:solidFill>
              </a:rPr>
              <a:t>shifting</a:t>
            </a:r>
            <a:r>
              <a:rPr lang="sv-SE" sz="2800" dirty="0" smtClean="0">
                <a:solidFill>
                  <a:srgbClr val="1F497D"/>
                </a:solidFill>
              </a:rPr>
              <a:t> and </a:t>
            </a:r>
            <a:r>
              <a:rPr lang="sv-SE" sz="2800" dirty="0" err="1" smtClean="0">
                <a:solidFill>
                  <a:srgbClr val="1F497D"/>
                </a:solidFill>
              </a:rPr>
              <a:t>activities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other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than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office</a:t>
            </a:r>
            <a:r>
              <a:rPr lang="sv-SE" sz="2800" dirty="0" smtClean="0">
                <a:solidFill>
                  <a:srgbClr val="1F497D"/>
                </a:solidFill>
              </a:rPr>
              <a:t> visits </a:t>
            </a:r>
            <a:r>
              <a:rPr lang="sv-SE" sz="2800" dirty="0" err="1" smtClean="0">
                <a:solidFill>
                  <a:srgbClr val="1F497D"/>
                </a:solidFill>
              </a:rPr>
              <a:t>such</a:t>
            </a:r>
            <a:r>
              <a:rPr lang="sv-SE" sz="2800" dirty="0" smtClean="0">
                <a:solidFill>
                  <a:srgbClr val="1F497D"/>
                </a:solidFill>
              </a:rPr>
              <a:t> as </a:t>
            </a:r>
            <a:r>
              <a:rPr lang="sv-SE" sz="2800" dirty="0" err="1" smtClean="0">
                <a:solidFill>
                  <a:srgbClr val="1F497D"/>
                </a:solidFill>
              </a:rPr>
              <a:t>phone</a:t>
            </a:r>
            <a:r>
              <a:rPr lang="sv-SE" sz="2800" dirty="0" smtClean="0">
                <a:solidFill>
                  <a:srgbClr val="1F497D"/>
                </a:solidFill>
              </a:rPr>
              <a:t> calls, </a:t>
            </a:r>
          </a:p>
          <a:p>
            <a:pPr lvl="0" algn="l">
              <a:spcBef>
                <a:spcPts val="600"/>
              </a:spcBef>
              <a:buClr>
                <a:srgbClr val="1F497D"/>
              </a:buClr>
              <a:buSzPct val="100000"/>
              <a:defRPr sz="1800">
                <a:solidFill>
                  <a:srgbClr val="000000"/>
                </a:solidFill>
              </a:defRPr>
            </a:pPr>
            <a:r>
              <a:rPr lang="sv-SE" sz="2800" dirty="0">
                <a:solidFill>
                  <a:srgbClr val="1F497D"/>
                </a:solidFill>
              </a:rPr>
              <a:t> </a:t>
            </a:r>
            <a:r>
              <a:rPr lang="sv-SE" sz="2800" dirty="0" smtClean="0">
                <a:solidFill>
                  <a:srgbClr val="1F497D"/>
                </a:solidFill>
              </a:rPr>
              <a:t>     e-mails</a:t>
            </a:r>
            <a:endParaRPr sz="2800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/>
          </p:cNvSpPr>
          <p:nvPr>
            <p:ph type="title"/>
          </p:nvPr>
        </p:nvSpPr>
        <p:spPr>
          <a:xfrm>
            <a:off x="685800" y="508000"/>
            <a:ext cx="7772400" cy="147002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 b="1" dirty="0" smtClean="0">
                <a:solidFill>
                  <a:srgbClr val="376092"/>
                </a:solidFill>
              </a:rPr>
              <a:t>Profession</a:t>
            </a:r>
            <a:r>
              <a:rPr lang="sv-SE" sz="3600" b="1" dirty="0" smtClean="0">
                <a:solidFill>
                  <a:srgbClr val="376092"/>
                </a:solidFill>
              </a:rPr>
              <a:t>al</a:t>
            </a:r>
            <a:r>
              <a:rPr sz="3600" b="1" dirty="0" smtClean="0">
                <a:solidFill>
                  <a:srgbClr val="376092"/>
                </a:solidFill>
              </a:rPr>
              <a:t> </a:t>
            </a:r>
            <a:r>
              <a:rPr lang="sv-SE" sz="3600" b="1" dirty="0" err="1" smtClean="0">
                <a:solidFill>
                  <a:srgbClr val="376092"/>
                </a:solidFill>
              </a:rPr>
              <a:t>judgement</a:t>
            </a:r>
            <a:r>
              <a:rPr sz="3600" b="1" dirty="0">
                <a:solidFill>
                  <a:srgbClr val="376092"/>
                </a:solidFill>
              </a:rPr>
              <a:t/>
            </a:r>
            <a:br>
              <a:rPr sz="3600" b="1" dirty="0">
                <a:solidFill>
                  <a:srgbClr val="376092"/>
                </a:solidFill>
              </a:rPr>
            </a:br>
            <a:r>
              <a:rPr lang="sv-SE" sz="3600" b="1" dirty="0" err="1" smtClean="0">
                <a:solidFill>
                  <a:srgbClr val="376092"/>
                </a:solidFill>
              </a:rPr>
              <a:t>Good</a:t>
            </a:r>
            <a:r>
              <a:rPr lang="sv-SE" sz="3600" b="1" dirty="0" smtClean="0">
                <a:solidFill>
                  <a:srgbClr val="376092"/>
                </a:solidFill>
              </a:rPr>
              <a:t> </a:t>
            </a:r>
            <a:r>
              <a:rPr lang="sv-SE" sz="3600" b="1" dirty="0" err="1" smtClean="0">
                <a:solidFill>
                  <a:srgbClr val="376092"/>
                </a:solidFill>
              </a:rPr>
              <a:t>leadership</a:t>
            </a:r>
            <a:r>
              <a:rPr sz="3600" b="1" dirty="0">
                <a:solidFill>
                  <a:srgbClr val="376092"/>
                </a:solidFill>
              </a:rPr>
              <a:t/>
            </a:r>
            <a:br>
              <a:rPr sz="3600" b="1" dirty="0">
                <a:solidFill>
                  <a:srgbClr val="376092"/>
                </a:solidFill>
              </a:rPr>
            </a:br>
            <a:endParaRPr sz="1200" b="1" dirty="0">
              <a:solidFill>
                <a:srgbClr val="376092"/>
              </a:solidFill>
            </a:endParaRPr>
          </a:p>
        </p:txBody>
      </p:sp>
      <p:sp>
        <p:nvSpPr>
          <p:cNvPr id="95" name="Shape 95"/>
          <p:cNvSpPr>
            <a:spLocks noGrp="1"/>
          </p:cNvSpPr>
          <p:nvPr>
            <p:ph type="body" idx="1"/>
          </p:nvPr>
        </p:nvSpPr>
        <p:spPr>
          <a:xfrm>
            <a:off x="1371600" y="1764632"/>
            <a:ext cx="6400800" cy="4395536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defTabSz="448055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endParaRPr sz="3136" dirty="0">
              <a:solidFill>
                <a:srgbClr val="1F497D"/>
              </a:solidFill>
            </a:endParaRPr>
          </a:p>
          <a:p>
            <a:pPr lvl="0" algn="l" defTabSz="448055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lang="sv-SE" sz="3136" dirty="0" err="1" smtClean="0">
                <a:solidFill>
                  <a:srgbClr val="1F497D"/>
                </a:solidFill>
              </a:rPr>
              <a:t>We</a:t>
            </a:r>
            <a:r>
              <a:rPr lang="sv-SE" sz="3136" dirty="0" smtClean="0">
                <a:solidFill>
                  <a:srgbClr val="1F497D"/>
                </a:solidFill>
              </a:rPr>
              <a:t> </a:t>
            </a:r>
            <a:r>
              <a:rPr lang="sv-SE" sz="3136" dirty="0" err="1" smtClean="0">
                <a:solidFill>
                  <a:srgbClr val="1F497D"/>
                </a:solidFill>
              </a:rPr>
              <a:t>shall</a:t>
            </a:r>
            <a:r>
              <a:rPr lang="sv-SE" sz="3136" dirty="0" smtClean="0">
                <a:solidFill>
                  <a:srgbClr val="1F497D"/>
                </a:solidFill>
              </a:rPr>
              <a:t> be </a:t>
            </a:r>
            <a:r>
              <a:rPr lang="sv-SE" sz="3136" dirty="0" err="1" smtClean="0">
                <a:solidFill>
                  <a:srgbClr val="1F497D"/>
                </a:solidFill>
              </a:rPr>
              <a:t>guided</a:t>
            </a:r>
            <a:r>
              <a:rPr lang="sv-SE" sz="3136" dirty="0" smtClean="0">
                <a:solidFill>
                  <a:srgbClr val="1F497D"/>
                </a:solidFill>
              </a:rPr>
              <a:t> by </a:t>
            </a:r>
            <a:r>
              <a:rPr lang="sv-SE" sz="3136" dirty="0" err="1" smtClean="0">
                <a:solidFill>
                  <a:srgbClr val="1F497D"/>
                </a:solidFill>
              </a:rPr>
              <a:t>our</a:t>
            </a:r>
            <a:r>
              <a:rPr lang="sv-SE" sz="3136" dirty="0" smtClean="0">
                <a:solidFill>
                  <a:srgbClr val="1F497D"/>
                </a:solidFill>
              </a:rPr>
              <a:t> </a:t>
            </a:r>
            <a:r>
              <a:rPr lang="sv-SE" sz="3136" dirty="0" err="1" smtClean="0">
                <a:solidFill>
                  <a:srgbClr val="1F497D"/>
                </a:solidFill>
              </a:rPr>
              <a:t>professional</a:t>
            </a:r>
            <a:r>
              <a:rPr lang="sv-SE" sz="3136" dirty="0" smtClean="0">
                <a:solidFill>
                  <a:srgbClr val="1F497D"/>
                </a:solidFill>
              </a:rPr>
              <a:t> </a:t>
            </a:r>
            <a:r>
              <a:rPr lang="sv-SE" sz="3136" dirty="0" err="1" smtClean="0">
                <a:solidFill>
                  <a:srgbClr val="1F497D"/>
                </a:solidFill>
              </a:rPr>
              <a:t>judgement</a:t>
            </a:r>
            <a:r>
              <a:rPr lang="sv-SE" sz="3136" dirty="0" smtClean="0">
                <a:solidFill>
                  <a:srgbClr val="1F497D"/>
                </a:solidFill>
              </a:rPr>
              <a:t> </a:t>
            </a:r>
            <a:r>
              <a:rPr lang="sv-SE" sz="3136" dirty="0" err="1" smtClean="0">
                <a:solidFill>
                  <a:srgbClr val="1F497D"/>
                </a:solidFill>
              </a:rPr>
              <a:t>to</a:t>
            </a:r>
            <a:r>
              <a:rPr lang="sv-SE" sz="3136" dirty="0" smtClean="0">
                <a:solidFill>
                  <a:srgbClr val="1F497D"/>
                </a:solidFill>
              </a:rPr>
              <a:t> </a:t>
            </a:r>
            <a:r>
              <a:rPr lang="sv-SE" sz="3136" dirty="0" err="1" smtClean="0">
                <a:solidFill>
                  <a:srgbClr val="1F497D"/>
                </a:solidFill>
              </a:rPr>
              <a:t>find</a:t>
            </a:r>
            <a:r>
              <a:rPr lang="sv-SE" sz="3136" dirty="0" smtClean="0">
                <a:solidFill>
                  <a:srgbClr val="1F497D"/>
                </a:solidFill>
              </a:rPr>
              <a:t> </a:t>
            </a:r>
            <a:r>
              <a:rPr lang="sv-SE" sz="3136" dirty="0" err="1" smtClean="0">
                <a:solidFill>
                  <a:srgbClr val="1F497D"/>
                </a:solidFill>
              </a:rPr>
              <a:t>creative</a:t>
            </a:r>
            <a:r>
              <a:rPr lang="sv-SE" sz="3136" dirty="0" smtClean="0">
                <a:solidFill>
                  <a:srgbClr val="1F497D"/>
                </a:solidFill>
              </a:rPr>
              <a:t> solutions in </a:t>
            </a:r>
            <a:r>
              <a:rPr lang="sv-SE" sz="3136" dirty="0" err="1" smtClean="0">
                <a:solidFill>
                  <a:srgbClr val="1F497D"/>
                </a:solidFill>
              </a:rPr>
              <a:t>primary</a:t>
            </a:r>
            <a:r>
              <a:rPr lang="sv-SE" sz="3136" dirty="0" smtClean="0">
                <a:solidFill>
                  <a:srgbClr val="1F497D"/>
                </a:solidFill>
              </a:rPr>
              <a:t> </a:t>
            </a:r>
            <a:r>
              <a:rPr lang="sv-SE" sz="3136" dirty="0" err="1" smtClean="0">
                <a:solidFill>
                  <a:srgbClr val="1F497D"/>
                </a:solidFill>
              </a:rPr>
              <a:t>care</a:t>
            </a:r>
            <a:r>
              <a:rPr lang="sv-SE" sz="3136" dirty="0" smtClean="0">
                <a:solidFill>
                  <a:srgbClr val="1F497D"/>
                </a:solidFill>
              </a:rPr>
              <a:t> and not </a:t>
            </a:r>
            <a:r>
              <a:rPr lang="sv-SE" sz="3136" dirty="0" err="1" smtClean="0">
                <a:solidFill>
                  <a:srgbClr val="1F497D"/>
                </a:solidFill>
              </a:rPr>
              <a:t>being</a:t>
            </a:r>
            <a:r>
              <a:rPr lang="sv-SE" sz="3136" dirty="0" smtClean="0">
                <a:solidFill>
                  <a:srgbClr val="1F497D"/>
                </a:solidFill>
              </a:rPr>
              <a:t> </a:t>
            </a:r>
            <a:r>
              <a:rPr lang="sv-SE" sz="3136" dirty="0" err="1" smtClean="0">
                <a:solidFill>
                  <a:srgbClr val="1F497D"/>
                </a:solidFill>
              </a:rPr>
              <a:t>motivated</a:t>
            </a:r>
            <a:r>
              <a:rPr lang="sv-SE" sz="3136" dirty="0" smtClean="0">
                <a:solidFill>
                  <a:srgbClr val="1F497D"/>
                </a:solidFill>
              </a:rPr>
              <a:t> by the </a:t>
            </a:r>
            <a:r>
              <a:rPr lang="sv-SE" sz="3136" dirty="0" err="1" smtClean="0">
                <a:solidFill>
                  <a:srgbClr val="1F497D"/>
                </a:solidFill>
              </a:rPr>
              <a:t>pursuit</a:t>
            </a:r>
            <a:r>
              <a:rPr lang="sv-SE" sz="3136" dirty="0" smtClean="0">
                <a:solidFill>
                  <a:srgbClr val="1F497D"/>
                </a:solidFill>
              </a:rPr>
              <a:t> </a:t>
            </a:r>
            <a:r>
              <a:rPr lang="sv-SE" sz="3136" dirty="0" err="1" smtClean="0">
                <a:solidFill>
                  <a:srgbClr val="1F497D"/>
                </a:solidFill>
              </a:rPr>
              <a:t>of</a:t>
            </a:r>
            <a:r>
              <a:rPr lang="sv-SE" sz="3136" dirty="0" smtClean="0">
                <a:solidFill>
                  <a:srgbClr val="1F497D"/>
                </a:solidFill>
              </a:rPr>
              <a:t> short term </a:t>
            </a:r>
            <a:r>
              <a:rPr lang="sv-SE" sz="3136" dirty="0" err="1" smtClean="0">
                <a:solidFill>
                  <a:srgbClr val="1F497D"/>
                </a:solidFill>
              </a:rPr>
              <a:t>financial</a:t>
            </a:r>
            <a:r>
              <a:rPr lang="sv-SE" sz="3136" dirty="0" smtClean="0">
                <a:solidFill>
                  <a:srgbClr val="1F497D"/>
                </a:solidFill>
              </a:rPr>
              <a:t> </a:t>
            </a:r>
            <a:r>
              <a:rPr lang="sv-SE" sz="3136" dirty="0" err="1" smtClean="0">
                <a:solidFill>
                  <a:srgbClr val="1F497D"/>
                </a:solidFill>
              </a:rPr>
              <a:t>gains</a:t>
            </a:r>
            <a:r>
              <a:rPr lang="sv-SE" sz="3136" dirty="0" smtClean="0">
                <a:solidFill>
                  <a:srgbClr val="1F497D"/>
                </a:solidFill>
              </a:rPr>
              <a:t> </a:t>
            </a:r>
            <a:r>
              <a:rPr lang="sv-SE" sz="3136" dirty="0" err="1" smtClean="0">
                <a:solidFill>
                  <a:srgbClr val="1F497D"/>
                </a:solidFill>
              </a:rPr>
              <a:t>with</a:t>
            </a:r>
            <a:r>
              <a:rPr lang="sv-SE" sz="3136" dirty="0" smtClean="0">
                <a:solidFill>
                  <a:srgbClr val="1F497D"/>
                </a:solidFill>
              </a:rPr>
              <a:t> the </a:t>
            </a:r>
            <a:r>
              <a:rPr lang="sv-SE" sz="3136" dirty="0" err="1" smtClean="0">
                <a:solidFill>
                  <a:srgbClr val="1F497D"/>
                </a:solidFill>
              </a:rPr>
              <a:t>current</a:t>
            </a:r>
            <a:r>
              <a:rPr lang="sv-SE" sz="3136" dirty="0" smtClean="0">
                <a:solidFill>
                  <a:srgbClr val="1F497D"/>
                </a:solidFill>
              </a:rPr>
              <a:t> </a:t>
            </a:r>
            <a:r>
              <a:rPr lang="sv-SE" sz="3136" dirty="0" err="1" smtClean="0">
                <a:solidFill>
                  <a:srgbClr val="1F497D"/>
                </a:solidFill>
              </a:rPr>
              <a:t>funding</a:t>
            </a:r>
            <a:r>
              <a:rPr lang="sv-SE" sz="3136" dirty="0" smtClean="0">
                <a:solidFill>
                  <a:srgbClr val="1F497D"/>
                </a:solidFill>
              </a:rPr>
              <a:t> </a:t>
            </a:r>
            <a:r>
              <a:rPr lang="sv-SE" sz="3136" dirty="0" err="1" smtClean="0">
                <a:solidFill>
                  <a:srgbClr val="1F497D"/>
                </a:solidFill>
              </a:rPr>
              <a:t>allocation</a:t>
            </a:r>
            <a:r>
              <a:rPr lang="sv-SE" sz="3136" dirty="0" smtClean="0">
                <a:solidFill>
                  <a:srgbClr val="1F497D"/>
                </a:solidFill>
              </a:rPr>
              <a:t> system.</a:t>
            </a:r>
            <a:endParaRPr sz="3136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497D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sv-SE" sz="4400" dirty="0" smtClean="0">
                <a:solidFill>
                  <a:srgbClr val="1F497D"/>
                </a:solidFill>
              </a:rPr>
              <a:t>I </a:t>
            </a:r>
            <a:r>
              <a:rPr lang="sv-SE" sz="4400" dirty="0" err="1" smtClean="0">
                <a:solidFill>
                  <a:srgbClr val="1F497D"/>
                </a:solidFill>
              </a:rPr>
              <a:t>have</a:t>
            </a:r>
            <a:r>
              <a:rPr lang="sv-SE" sz="4400" dirty="0" smtClean="0">
                <a:solidFill>
                  <a:srgbClr val="1F497D"/>
                </a:solidFill>
              </a:rPr>
              <a:t> a </a:t>
            </a:r>
            <a:r>
              <a:rPr lang="sv-SE" sz="4400" dirty="0" err="1" smtClean="0">
                <a:solidFill>
                  <a:srgbClr val="1F497D"/>
                </a:solidFill>
              </a:rPr>
              <a:t>dream</a:t>
            </a:r>
            <a:r>
              <a:rPr lang="sv-SE" sz="4400" dirty="0" smtClean="0">
                <a:solidFill>
                  <a:srgbClr val="1F497D"/>
                </a:solidFill>
              </a:rPr>
              <a:t>!</a:t>
            </a:r>
            <a:endParaRPr sz="4400" dirty="0">
              <a:solidFill>
                <a:srgbClr val="1F497D"/>
              </a:solidFill>
            </a:endParaRPr>
          </a:p>
        </p:txBody>
      </p:sp>
      <p:pic>
        <p:nvPicPr>
          <p:cNvPr id="62" name="image3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921909" y="1600200"/>
            <a:ext cx="3300182" cy="452596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497D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sv-SE" sz="4400" dirty="0" smtClean="0">
                <a:solidFill>
                  <a:srgbClr val="1F497D"/>
                </a:solidFill>
              </a:rPr>
              <a:t>Not so bad</a:t>
            </a:r>
            <a:endParaRPr sz="4400" dirty="0">
              <a:solidFill>
                <a:srgbClr val="1F497D"/>
              </a:solidFill>
            </a:endParaRPr>
          </a:p>
        </p:txBody>
      </p:sp>
      <p:pic>
        <p:nvPicPr>
          <p:cNvPr id="65" name="image4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00736" y="1600200"/>
            <a:ext cx="7342528" cy="452596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/>
          </p:cNvSpPr>
          <p:nvPr>
            <p:ph type="title"/>
          </p:nvPr>
        </p:nvSpPr>
        <p:spPr>
          <a:xfrm>
            <a:off x="685800" y="508000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376092"/>
                </a:solidFill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sv-SE" sz="4000" b="1" dirty="0" smtClean="0">
                <a:solidFill>
                  <a:srgbClr val="376092"/>
                </a:solidFill>
              </a:rPr>
              <a:t>The </a:t>
            </a:r>
            <a:r>
              <a:rPr lang="sv-SE" sz="4000" b="1" dirty="0" err="1" smtClean="0">
                <a:solidFill>
                  <a:srgbClr val="376092"/>
                </a:solidFill>
              </a:rPr>
              <a:t>aims</a:t>
            </a:r>
            <a:r>
              <a:rPr lang="sv-SE" sz="4000" b="1" dirty="0" smtClean="0">
                <a:solidFill>
                  <a:srgbClr val="376092"/>
                </a:solidFill>
              </a:rPr>
              <a:t> </a:t>
            </a:r>
            <a:r>
              <a:rPr lang="sv-SE" sz="4000" b="1" dirty="0" err="1" smtClean="0">
                <a:solidFill>
                  <a:srgbClr val="376092"/>
                </a:solidFill>
              </a:rPr>
              <a:t>of</a:t>
            </a:r>
            <a:r>
              <a:rPr lang="sv-SE" sz="4000" b="1" dirty="0" smtClean="0">
                <a:solidFill>
                  <a:srgbClr val="376092"/>
                </a:solidFill>
              </a:rPr>
              <a:t> </a:t>
            </a:r>
            <a:r>
              <a:rPr lang="sv-SE" sz="4000" b="1" dirty="0" err="1" smtClean="0">
                <a:solidFill>
                  <a:srgbClr val="376092"/>
                </a:solidFill>
              </a:rPr>
              <a:t>funding</a:t>
            </a:r>
            <a:r>
              <a:rPr lang="sv-SE" sz="4000" b="1" dirty="0" smtClean="0">
                <a:solidFill>
                  <a:srgbClr val="376092"/>
                </a:solidFill>
              </a:rPr>
              <a:t> </a:t>
            </a:r>
            <a:r>
              <a:rPr lang="sv-SE" sz="4000" b="1" dirty="0" err="1" smtClean="0">
                <a:solidFill>
                  <a:srgbClr val="376092"/>
                </a:solidFill>
              </a:rPr>
              <a:t>allocation</a:t>
            </a:r>
            <a:endParaRPr sz="4000" b="1" dirty="0">
              <a:solidFill>
                <a:srgbClr val="376092"/>
              </a:solidFill>
            </a:endParaRPr>
          </a:p>
        </p:txBody>
      </p:sp>
      <p:sp>
        <p:nvSpPr>
          <p:cNvPr id="71" name="Shape 71"/>
          <p:cNvSpPr>
            <a:spLocks noGrp="1"/>
          </p:cNvSpPr>
          <p:nvPr>
            <p:ph type="body" idx="1"/>
          </p:nvPr>
        </p:nvSpPr>
        <p:spPr>
          <a:xfrm>
            <a:off x="1371600" y="1764632"/>
            <a:ext cx="6400800" cy="4395536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ts val="600"/>
              </a:spcBef>
              <a:defRPr sz="1800">
                <a:solidFill>
                  <a:srgbClr val="000000"/>
                </a:solidFill>
              </a:defRPr>
            </a:pPr>
            <a:endParaRPr sz="2900" dirty="0">
              <a:solidFill>
                <a:srgbClr val="1F497D"/>
              </a:solidFill>
            </a:endParaRPr>
          </a:p>
          <a:p>
            <a:pPr marL="394137" lvl="0" indent="-394137" algn="l">
              <a:spcBef>
                <a:spcPts val="600"/>
              </a:spcBef>
              <a:buClr>
                <a:srgbClr val="1F497D"/>
              </a:buClr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lang="sv-SE" sz="2500" dirty="0" smtClean="0">
                <a:solidFill>
                  <a:srgbClr val="1F497D"/>
                </a:solidFill>
              </a:rPr>
              <a:t>Fair </a:t>
            </a:r>
            <a:r>
              <a:rPr lang="sv-SE" sz="2500" dirty="0" err="1" smtClean="0">
                <a:solidFill>
                  <a:srgbClr val="1F497D"/>
                </a:solidFill>
              </a:rPr>
              <a:t>allocation</a:t>
            </a:r>
            <a:r>
              <a:rPr lang="sv-SE" sz="2500" dirty="0" smtClean="0">
                <a:solidFill>
                  <a:srgbClr val="1F497D"/>
                </a:solidFill>
              </a:rPr>
              <a:t> </a:t>
            </a:r>
            <a:r>
              <a:rPr lang="sv-SE" sz="2500" dirty="0" err="1" smtClean="0">
                <a:solidFill>
                  <a:srgbClr val="1F497D"/>
                </a:solidFill>
              </a:rPr>
              <a:t>of</a:t>
            </a:r>
            <a:r>
              <a:rPr lang="sv-SE" sz="2500" dirty="0" smtClean="0">
                <a:solidFill>
                  <a:srgbClr val="1F497D"/>
                </a:solidFill>
              </a:rPr>
              <a:t> </a:t>
            </a:r>
            <a:r>
              <a:rPr lang="sv-SE" sz="2500" dirty="0" err="1" smtClean="0">
                <a:solidFill>
                  <a:srgbClr val="1F497D"/>
                </a:solidFill>
              </a:rPr>
              <a:t>limited</a:t>
            </a:r>
            <a:r>
              <a:rPr lang="sv-SE" sz="2500" dirty="0" smtClean="0">
                <a:solidFill>
                  <a:srgbClr val="1F497D"/>
                </a:solidFill>
              </a:rPr>
              <a:t> </a:t>
            </a:r>
            <a:r>
              <a:rPr lang="sv-SE" sz="2500" dirty="0" err="1" smtClean="0">
                <a:solidFill>
                  <a:srgbClr val="1F497D"/>
                </a:solidFill>
              </a:rPr>
              <a:t>resources</a:t>
            </a:r>
            <a:r>
              <a:rPr lang="sv-SE" sz="2500" dirty="0" smtClean="0">
                <a:solidFill>
                  <a:srgbClr val="1F497D"/>
                </a:solidFill>
              </a:rPr>
              <a:t> </a:t>
            </a:r>
            <a:r>
              <a:rPr lang="sv-SE" sz="2500" dirty="0" err="1" smtClean="0">
                <a:solidFill>
                  <a:srgbClr val="1F497D"/>
                </a:solidFill>
              </a:rPr>
              <a:t>to</a:t>
            </a:r>
            <a:r>
              <a:rPr lang="sv-SE" sz="2500" dirty="0" smtClean="0">
                <a:solidFill>
                  <a:srgbClr val="1F497D"/>
                </a:solidFill>
              </a:rPr>
              <a:t> patients </a:t>
            </a:r>
            <a:r>
              <a:rPr lang="sv-SE" sz="2500" dirty="0" err="1" smtClean="0">
                <a:solidFill>
                  <a:srgbClr val="1F497D"/>
                </a:solidFill>
              </a:rPr>
              <a:t>with</a:t>
            </a:r>
            <a:r>
              <a:rPr lang="sv-SE" sz="2500" dirty="0" smtClean="0">
                <a:solidFill>
                  <a:srgbClr val="1F497D"/>
                </a:solidFill>
              </a:rPr>
              <a:t> the </a:t>
            </a:r>
            <a:r>
              <a:rPr lang="sv-SE" sz="2500" dirty="0" err="1" smtClean="0">
                <a:solidFill>
                  <a:srgbClr val="1F497D"/>
                </a:solidFill>
              </a:rPr>
              <a:t>most</a:t>
            </a:r>
            <a:r>
              <a:rPr lang="sv-SE" sz="2500" dirty="0" smtClean="0">
                <a:solidFill>
                  <a:srgbClr val="1F497D"/>
                </a:solidFill>
              </a:rPr>
              <a:t> </a:t>
            </a:r>
            <a:r>
              <a:rPr lang="sv-SE" sz="2500" dirty="0" err="1" smtClean="0">
                <a:solidFill>
                  <a:srgbClr val="1F497D"/>
                </a:solidFill>
              </a:rPr>
              <a:t>clinical</a:t>
            </a:r>
            <a:r>
              <a:rPr lang="sv-SE" sz="2500" dirty="0" smtClean="0">
                <a:solidFill>
                  <a:srgbClr val="1F497D"/>
                </a:solidFill>
              </a:rPr>
              <a:t> </a:t>
            </a:r>
            <a:r>
              <a:rPr lang="sv-SE" sz="2500" dirty="0" err="1" smtClean="0">
                <a:solidFill>
                  <a:srgbClr val="1F497D"/>
                </a:solidFill>
              </a:rPr>
              <a:t>needs</a:t>
            </a:r>
            <a:endParaRPr sz="2900" dirty="0">
              <a:solidFill>
                <a:srgbClr val="888888"/>
              </a:solidFill>
            </a:endParaRPr>
          </a:p>
          <a:p>
            <a:pPr marL="457200" lvl="0" indent="-457200" algn="l">
              <a:spcBef>
                <a:spcPts val="600"/>
              </a:spcBef>
              <a:buClr>
                <a:srgbClr val="1F497D"/>
              </a:buClr>
              <a:buSzPct val="100000"/>
              <a:buChar char="-"/>
              <a:defRPr sz="1800">
                <a:solidFill>
                  <a:srgbClr val="000000"/>
                </a:solidFill>
              </a:defRPr>
            </a:pPr>
            <a:endParaRPr sz="2800" dirty="0">
              <a:solidFill>
                <a:srgbClr val="1F497D"/>
              </a:solidFill>
            </a:endParaRPr>
          </a:p>
          <a:p>
            <a:pPr marL="394137" lvl="0" indent="-394137" algn="l">
              <a:spcBef>
                <a:spcPts val="600"/>
              </a:spcBef>
              <a:buClr>
                <a:srgbClr val="1F497D"/>
              </a:buClr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lang="sv-SE" sz="2500" dirty="0" smtClean="0">
                <a:solidFill>
                  <a:srgbClr val="1F497D"/>
                </a:solidFill>
              </a:rPr>
              <a:t>In the long term </a:t>
            </a:r>
            <a:r>
              <a:rPr lang="sv-SE" sz="2500" dirty="0" err="1" smtClean="0">
                <a:solidFill>
                  <a:srgbClr val="1F497D"/>
                </a:solidFill>
              </a:rPr>
              <a:t>promote</a:t>
            </a:r>
            <a:r>
              <a:rPr lang="sv-SE" sz="2500" dirty="0" smtClean="0">
                <a:solidFill>
                  <a:srgbClr val="1F497D"/>
                </a:solidFill>
              </a:rPr>
              <a:t> </a:t>
            </a:r>
            <a:r>
              <a:rPr lang="sv-SE" sz="2500" dirty="0" err="1" smtClean="0">
                <a:solidFill>
                  <a:srgbClr val="1F497D"/>
                </a:solidFill>
              </a:rPr>
              <a:t>that</a:t>
            </a:r>
            <a:r>
              <a:rPr lang="sv-SE" sz="2500" dirty="0" smtClean="0">
                <a:solidFill>
                  <a:srgbClr val="1F497D"/>
                </a:solidFill>
              </a:rPr>
              <a:t> </a:t>
            </a:r>
            <a:r>
              <a:rPr lang="sv-SE" sz="2500" dirty="0" err="1" smtClean="0">
                <a:solidFill>
                  <a:srgbClr val="1F497D"/>
                </a:solidFill>
              </a:rPr>
              <a:t>every</a:t>
            </a:r>
            <a:r>
              <a:rPr lang="sv-SE" sz="2500" dirty="0" smtClean="0">
                <a:solidFill>
                  <a:srgbClr val="1F497D"/>
                </a:solidFill>
              </a:rPr>
              <a:t> patient has a </a:t>
            </a:r>
            <a:r>
              <a:rPr lang="sv-SE" sz="2500" dirty="0" err="1" smtClean="0">
                <a:solidFill>
                  <a:srgbClr val="1F497D"/>
                </a:solidFill>
              </a:rPr>
              <a:t>named</a:t>
            </a:r>
            <a:r>
              <a:rPr lang="sv-SE" sz="2500" dirty="0" smtClean="0">
                <a:solidFill>
                  <a:srgbClr val="1F497D"/>
                </a:solidFill>
              </a:rPr>
              <a:t> GP</a:t>
            </a:r>
          </a:p>
          <a:p>
            <a:pPr marL="394137" lvl="0" indent="-394137" algn="l">
              <a:spcBef>
                <a:spcPts val="600"/>
              </a:spcBef>
              <a:buClr>
                <a:srgbClr val="1F497D"/>
              </a:buClr>
              <a:buSzPct val="100000"/>
              <a:buChar char="-"/>
              <a:defRPr sz="1800">
                <a:solidFill>
                  <a:srgbClr val="000000"/>
                </a:solidFill>
              </a:defRPr>
            </a:pPr>
            <a:endParaRPr lang="sv-SE" sz="2500" dirty="0" smtClean="0">
              <a:solidFill>
                <a:srgbClr val="1F497D"/>
              </a:solidFill>
            </a:endParaRPr>
          </a:p>
          <a:p>
            <a:pPr marL="394137" lvl="0" indent="-394137" algn="l">
              <a:spcBef>
                <a:spcPts val="600"/>
              </a:spcBef>
              <a:buClr>
                <a:srgbClr val="1F497D"/>
              </a:buClr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lang="sv-SE" sz="2500" dirty="0" err="1" smtClean="0">
                <a:solidFill>
                  <a:srgbClr val="1F497D"/>
                </a:solidFill>
              </a:rPr>
              <a:t>Promote</a:t>
            </a:r>
            <a:r>
              <a:rPr lang="sv-SE" sz="2500" dirty="0" smtClean="0">
                <a:solidFill>
                  <a:srgbClr val="1F497D"/>
                </a:solidFill>
              </a:rPr>
              <a:t> </a:t>
            </a:r>
            <a:r>
              <a:rPr lang="sv-SE" sz="2500" dirty="0" err="1" smtClean="0">
                <a:solidFill>
                  <a:srgbClr val="1F497D"/>
                </a:solidFill>
              </a:rPr>
              <a:t>closer</a:t>
            </a:r>
            <a:r>
              <a:rPr lang="sv-SE" sz="2500" dirty="0" smtClean="0">
                <a:solidFill>
                  <a:srgbClr val="1F497D"/>
                </a:solidFill>
              </a:rPr>
              <a:t> </a:t>
            </a:r>
            <a:r>
              <a:rPr lang="sv-SE" sz="2500" dirty="0" err="1" smtClean="0">
                <a:solidFill>
                  <a:srgbClr val="1F497D"/>
                </a:solidFill>
              </a:rPr>
              <a:t>collaboration</a:t>
            </a:r>
            <a:r>
              <a:rPr lang="sv-SE" sz="2500" dirty="0" smtClean="0">
                <a:solidFill>
                  <a:srgbClr val="1F497D"/>
                </a:solidFill>
              </a:rPr>
              <a:t> </a:t>
            </a:r>
            <a:r>
              <a:rPr lang="sv-SE" sz="2500" dirty="0" err="1" smtClean="0">
                <a:solidFill>
                  <a:srgbClr val="1F497D"/>
                </a:solidFill>
              </a:rPr>
              <a:t>between</a:t>
            </a:r>
            <a:r>
              <a:rPr lang="sv-SE" sz="2500" dirty="0" smtClean="0">
                <a:solidFill>
                  <a:srgbClr val="1F497D"/>
                </a:solidFill>
              </a:rPr>
              <a:t> </a:t>
            </a:r>
            <a:r>
              <a:rPr lang="sv-SE" sz="2500" dirty="0" err="1" smtClean="0">
                <a:solidFill>
                  <a:srgbClr val="1F497D"/>
                </a:solidFill>
              </a:rPr>
              <a:t>primary</a:t>
            </a:r>
            <a:r>
              <a:rPr lang="sv-SE" sz="2500" dirty="0" smtClean="0">
                <a:solidFill>
                  <a:srgbClr val="1F497D"/>
                </a:solidFill>
              </a:rPr>
              <a:t> </a:t>
            </a:r>
            <a:r>
              <a:rPr lang="sv-SE" sz="2500" dirty="0" err="1" smtClean="0">
                <a:solidFill>
                  <a:srgbClr val="1F497D"/>
                </a:solidFill>
              </a:rPr>
              <a:t>care</a:t>
            </a:r>
            <a:r>
              <a:rPr lang="sv-SE" sz="2500" dirty="0" smtClean="0">
                <a:solidFill>
                  <a:srgbClr val="1F497D"/>
                </a:solidFill>
              </a:rPr>
              <a:t>, </a:t>
            </a:r>
            <a:r>
              <a:rPr lang="sv-SE" sz="2500" dirty="0" err="1" smtClean="0">
                <a:solidFill>
                  <a:srgbClr val="1F497D"/>
                </a:solidFill>
              </a:rPr>
              <a:t>secondary</a:t>
            </a:r>
            <a:r>
              <a:rPr lang="sv-SE" sz="2500" dirty="0" smtClean="0">
                <a:solidFill>
                  <a:srgbClr val="1F497D"/>
                </a:solidFill>
              </a:rPr>
              <a:t> </a:t>
            </a:r>
            <a:r>
              <a:rPr lang="sv-SE" sz="2500" dirty="0" err="1" smtClean="0">
                <a:solidFill>
                  <a:srgbClr val="1F497D"/>
                </a:solidFill>
              </a:rPr>
              <a:t>care</a:t>
            </a:r>
            <a:r>
              <a:rPr lang="sv-SE" sz="2500" dirty="0" smtClean="0">
                <a:solidFill>
                  <a:srgbClr val="1F497D"/>
                </a:solidFill>
              </a:rPr>
              <a:t> and the </a:t>
            </a:r>
            <a:r>
              <a:rPr lang="sv-SE" sz="2500" dirty="0" err="1" smtClean="0">
                <a:solidFill>
                  <a:srgbClr val="1F497D"/>
                </a:solidFill>
              </a:rPr>
              <a:t>municipalities</a:t>
            </a:r>
            <a:endParaRPr sz="2500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/>
          </p:cNvSpPr>
          <p:nvPr>
            <p:ph type="title"/>
          </p:nvPr>
        </p:nvSpPr>
        <p:spPr>
          <a:xfrm>
            <a:off x="685800" y="508000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376092"/>
                </a:solidFill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sv-SE" sz="4000" b="1" dirty="0" smtClean="0">
                <a:solidFill>
                  <a:srgbClr val="376092"/>
                </a:solidFill>
              </a:rPr>
              <a:t>The policy </a:t>
            </a:r>
            <a:r>
              <a:rPr lang="sv-SE" sz="4000" b="1" dirty="0" err="1" smtClean="0">
                <a:solidFill>
                  <a:srgbClr val="376092"/>
                </a:solidFill>
              </a:rPr>
              <a:t>document</a:t>
            </a:r>
            <a:endParaRPr sz="4000" b="1" dirty="0">
              <a:solidFill>
                <a:srgbClr val="376092"/>
              </a:solidFill>
            </a:endParaRPr>
          </a:p>
        </p:txBody>
      </p:sp>
      <p:sp>
        <p:nvSpPr>
          <p:cNvPr id="74" name="Shape 74"/>
          <p:cNvSpPr>
            <a:spLocks noGrp="1"/>
          </p:cNvSpPr>
          <p:nvPr>
            <p:ph type="body" idx="1"/>
          </p:nvPr>
        </p:nvSpPr>
        <p:spPr>
          <a:xfrm>
            <a:off x="1371600" y="1764632"/>
            <a:ext cx="6400800" cy="4395536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80000"/>
              </a:lnSpc>
              <a:spcBef>
                <a:spcPts val="600"/>
              </a:spcBef>
              <a:defRPr sz="1800">
                <a:solidFill>
                  <a:srgbClr val="000000"/>
                </a:solidFill>
              </a:defRPr>
            </a:pPr>
            <a:endParaRPr sz="2700" dirty="0">
              <a:solidFill>
                <a:srgbClr val="1F497D"/>
              </a:solidFill>
            </a:endParaRPr>
          </a:p>
          <a:p>
            <a:pPr marL="389466" lvl="0" indent="-389466" algn="l">
              <a:lnSpc>
                <a:spcPct val="80000"/>
              </a:lnSpc>
              <a:spcBef>
                <a:spcPts val="500"/>
              </a:spcBef>
              <a:buClr>
                <a:srgbClr val="1F497D"/>
              </a:buClr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lang="sv-SE" sz="2300" dirty="0" smtClean="0">
                <a:solidFill>
                  <a:srgbClr val="1F497D"/>
                </a:solidFill>
              </a:rPr>
              <a:t>Support </a:t>
            </a:r>
            <a:r>
              <a:rPr lang="sv-SE" sz="2300" dirty="0" err="1" smtClean="0">
                <a:solidFill>
                  <a:srgbClr val="1F497D"/>
                </a:solidFill>
              </a:rPr>
              <a:t>local</a:t>
            </a:r>
            <a:r>
              <a:rPr lang="sv-SE" sz="2300" dirty="0" smtClean="0">
                <a:solidFill>
                  <a:srgbClr val="1F497D"/>
                </a:solidFill>
              </a:rPr>
              <a:t> and national lobbying</a:t>
            </a:r>
            <a:endParaRPr sz="2700" dirty="0">
              <a:solidFill>
                <a:srgbClr val="888888"/>
              </a:solidFill>
            </a:endParaRPr>
          </a:p>
          <a:p>
            <a:pPr marL="457200" lvl="0" indent="-457200" algn="l">
              <a:lnSpc>
                <a:spcPct val="80000"/>
              </a:lnSpc>
              <a:spcBef>
                <a:spcPts val="600"/>
              </a:spcBef>
              <a:buClr>
                <a:srgbClr val="1F497D"/>
              </a:buClr>
              <a:buSzPct val="100000"/>
              <a:buChar char="-"/>
              <a:defRPr sz="1800">
                <a:solidFill>
                  <a:srgbClr val="000000"/>
                </a:solidFill>
              </a:defRPr>
            </a:pPr>
            <a:endParaRPr sz="2800" dirty="0">
              <a:solidFill>
                <a:srgbClr val="1F497D"/>
              </a:solidFill>
            </a:endParaRPr>
          </a:p>
          <a:p>
            <a:pPr marL="389466" lvl="0" indent="-389466" algn="l">
              <a:lnSpc>
                <a:spcPct val="80000"/>
              </a:lnSpc>
              <a:spcBef>
                <a:spcPts val="500"/>
              </a:spcBef>
              <a:buClr>
                <a:srgbClr val="1F497D"/>
              </a:buClr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lang="sv-SE" sz="2300" dirty="0" err="1" smtClean="0">
                <a:solidFill>
                  <a:srgbClr val="1F497D"/>
                </a:solidFill>
              </a:rPr>
              <a:t>Summary</a:t>
            </a:r>
            <a:r>
              <a:rPr lang="sv-SE" sz="2300" dirty="0" smtClean="0">
                <a:solidFill>
                  <a:srgbClr val="1F497D"/>
                </a:solidFill>
              </a:rPr>
              <a:t> </a:t>
            </a:r>
            <a:r>
              <a:rPr lang="sv-SE" sz="2300" dirty="0" err="1" smtClean="0">
                <a:solidFill>
                  <a:srgbClr val="1F497D"/>
                </a:solidFill>
              </a:rPr>
              <a:t>of</a:t>
            </a:r>
            <a:r>
              <a:rPr lang="sv-SE" sz="2300" dirty="0" smtClean="0">
                <a:solidFill>
                  <a:srgbClr val="1F497D"/>
                </a:solidFill>
              </a:rPr>
              <a:t> </a:t>
            </a:r>
            <a:r>
              <a:rPr lang="sv-SE" sz="2300" dirty="0" err="1" smtClean="0">
                <a:solidFill>
                  <a:srgbClr val="1F497D"/>
                </a:solidFill>
              </a:rPr>
              <a:t>current</a:t>
            </a:r>
            <a:r>
              <a:rPr lang="sv-SE" sz="2300" dirty="0" smtClean="0">
                <a:solidFill>
                  <a:srgbClr val="1F497D"/>
                </a:solidFill>
              </a:rPr>
              <a:t> </a:t>
            </a:r>
            <a:r>
              <a:rPr lang="sv-SE" sz="2300" dirty="0" err="1" smtClean="0">
                <a:solidFill>
                  <a:srgbClr val="1F497D"/>
                </a:solidFill>
              </a:rPr>
              <a:t>knowledge</a:t>
            </a:r>
            <a:r>
              <a:rPr lang="sv-SE" sz="2300" dirty="0" smtClean="0">
                <a:solidFill>
                  <a:srgbClr val="1F497D"/>
                </a:solidFill>
              </a:rPr>
              <a:t> </a:t>
            </a:r>
            <a:r>
              <a:rPr lang="sv-SE" sz="2300" dirty="0" err="1" smtClean="0">
                <a:solidFill>
                  <a:srgbClr val="1F497D"/>
                </a:solidFill>
              </a:rPr>
              <a:t>about</a:t>
            </a:r>
            <a:r>
              <a:rPr lang="sv-SE" sz="2300" dirty="0" smtClean="0">
                <a:solidFill>
                  <a:srgbClr val="1F497D"/>
                </a:solidFill>
              </a:rPr>
              <a:t> </a:t>
            </a:r>
            <a:r>
              <a:rPr lang="sv-SE" sz="2300" dirty="0" err="1" smtClean="0">
                <a:solidFill>
                  <a:srgbClr val="1F497D"/>
                </a:solidFill>
              </a:rPr>
              <a:t>funding</a:t>
            </a:r>
            <a:r>
              <a:rPr lang="sv-SE" sz="2300" dirty="0" smtClean="0">
                <a:solidFill>
                  <a:srgbClr val="1F497D"/>
                </a:solidFill>
              </a:rPr>
              <a:t> </a:t>
            </a:r>
            <a:r>
              <a:rPr lang="sv-SE" sz="2300" dirty="0" err="1" smtClean="0">
                <a:solidFill>
                  <a:srgbClr val="1F497D"/>
                </a:solidFill>
              </a:rPr>
              <a:t>allocating</a:t>
            </a:r>
            <a:r>
              <a:rPr lang="sv-SE" sz="2300" dirty="0" smtClean="0">
                <a:solidFill>
                  <a:srgbClr val="1F497D"/>
                </a:solidFill>
              </a:rPr>
              <a:t> systems in Swedish </a:t>
            </a:r>
            <a:r>
              <a:rPr lang="sv-SE" sz="2300" dirty="0" err="1" smtClean="0">
                <a:solidFill>
                  <a:srgbClr val="1F497D"/>
                </a:solidFill>
              </a:rPr>
              <a:t>primary</a:t>
            </a:r>
            <a:r>
              <a:rPr lang="sv-SE" sz="2300" dirty="0" smtClean="0">
                <a:solidFill>
                  <a:srgbClr val="1F497D"/>
                </a:solidFill>
              </a:rPr>
              <a:t> </a:t>
            </a:r>
            <a:r>
              <a:rPr lang="sv-SE" sz="2300" dirty="0" err="1" smtClean="0">
                <a:solidFill>
                  <a:srgbClr val="1F497D"/>
                </a:solidFill>
              </a:rPr>
              <a:t>care</a:t>
            </a:r>
            <a:r>
              <a:rPr lang="sv-SE" sz="2300" dirty="0" smtClean="0">
                <a:solidFill>
                  <a:srgbClr val="1F497D"/>
                </a:solidFill>
              </a:rPr>
              <a:t> </a:t>
            </a:r>
            <a:r>
              <a:rPr lang="sv-SE" sz="2300" dirty="0" err="1" smtClean="0">
                <a:solidFill>
                  <a:srgbClr val="1F497D"/>
                </a:solidFill>
              </a:rPr>
              <a:t>today</a:t>
            </a:r>
            <a:endParaRPr lang="sv-SE" sz="2300" dirty="0" smtClean="0">
              <a:solidFill>
                <a:srgbClr val="1F497D"/>
              </a:solidFill>
            </a:endParaRPr>
          </a:p>
          <a:p>
            <a:pPr marL="389466" lvl="0" indent="-389466" algn="l">
              <a:lnSpc>
                <a:spcPct val="80000"/>
              </a:lnSpc>
              <a:spcBef>
                <a:spcPts val="500"/>
              </a:spcBef>
              <a:buClr>
                <a:srgbClr val="1F497D"/>
              </a:buClr>
              <a:buSzPct val="100000"/>
              <a:buChar char="-"/>
              <a:defRPr sz="1800">
                <a:solidFill>
                  <a:srgbClr val="000000"/>
                </a:solidFill>
              </a:defRPr>
            </a:pPr>
            <a:endParaRPr sz="2800" dirty="0">
              <a:solidFill>
                <a:srgbClr val="1F497D"/>
              </a:solidFill>
            </a:endParaRPr>
          </a:p>
          <a:p>
            <a:pPr marL="389466" lvl="0" indent="-389466" algn="l">
              <a:lnSpc>
                <a:spcPct val="80000"/>
              </a:lnSpc>
              <a:spcBef>
                <a:spcPts val="500"/>
              </a:spcBef>
              <a:buClr>
                <a:srgbClr val="1F497D"/>
              </a:buClr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lang="sv-SE" sz="2300" dirty="0" smtClean="0">
                <a:solidFill>
                  <a:srgbClr val="1F497D"/>
                </a:solidFill>
              </a:rPr>
              <a:t>Existing </a:t>
            </a:r>
            <a:r>
              <a:rPr lang="sv-SE" sz="2300" dirty="0" err="1" smtClean="0">
                <a:solidFill>
                  <a:srgbClr val="1F497D"/>
                </a:solidFill>
              </a:rPr>
              <a:t>evidence</a:t>
            </a:r>
            <a:endParaRPr sz="2700" dirty="0">
              <a:solidFill>
                <a:srgbClr val="888888"/>
              </a:solidFill>
            </a:endParaRPr>
          </a:p>
          <a:p>
            <a:pPr marL="457200" lvl="0" indent="-457200" algn="l">
              <a:lnSpc>
                <a:spcPct val="80000"/>
              </a:lnSpc>
              <a:spcBef>
                <a:spcPts val="600"/>
              </a:spcBef>
              <a:buClr>
                <a:srgbClr val="1F497D"/>
              </a:buClr>
              <a:buSzPct val="100000"/>
              <a:buChar char="-"/>
              <a:defRPr sz="1800">
                <a:solidFill>
                  <a:srgbClr val="000000"/>
                </a:solidFill>
              </a:defRPr>
            </a:pPr>
            <a:endParaRPr sz="2800" dirty="0">
              <a:solidFill>
                <a:srgbClr val="1F497D"/>
              </a:solidFill>
            </a:endParaRPr>
          </a:p>
          <a:p>
            <a:pPr marL="389466" lvl="0" indent="-389466" algn="l">
              <a:lnSpc>
                <a:spcPct val="80000"/>
              </a:lnSpc>
              <a:spcBef>
                <a:spcPts val="500"/>
              </a:spcBef>
              <a:buClr>
                <a:srgbClr val="1F497D"/>
              </a:buClr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lang="sv-SE" sz="2300" dirty="0" err="1" smtClean="0">
                <a:solidFill>
                  <a:srgbClr val="1F497D"/>
                </a:solidFill>
              </a:rPr>
              <a:t>Experience</a:t>
            </a:r>
            <a:r>
              <a:rPr lang="sv-SE" sz="2300" dirty="0" smtClean="0">
                <a:solidFill>
                  <a:srgbClr val="1F497D"/>
                </a:solidFill>
              </a:rPr>
              <a:t> and </a:t>
            </a:r>
            <a:r>
              <a:rPr lang="sv-SE" sz="2300" dirty="0" err="1" smtClean="0">
                <a:solidFill>
                  <a:srgbClr val="1F497D"/>
                </a:solidFill>
              </a:rPr>
              <a:t>values</a:t>
            </a:r>
            <a:r>
              <a:rPr lang="sv-SE" sz="2300" dirty="0" smtClean="0">
                <a:solidFill>
                  <a:srgbClr val="1F497D"/>
                </a:solidFill>
              </a:rPr>
              <a:t> </a:t>
            </a:r>
            <a:r>
              <a:rPr lang="sv-SE" sz="2300" dirty="0" err="1" smtClean="0">
                <a:solidFill>
                  <a:srgbClr val="1F497D"/>
                </a:solidFill>
              </a:rPr>
              <a:t>when</a:t>
            </a:r>
            <a:r>
              <a:rPr lang="sv-SE" sz="2300" dirty="0" smtClean="0">
                <a:solidFill>
                  <a:srgbClr val="1F497D"/>
                </a:solidFill>
              </a:rPr>
              <a:t> </a:t>
            </a:r>
            <a:r>
              <a:rPr lang="sv-SE" sz="2300" dirty="0" err="1" smtClean="0">
                <a:solidFill>
                  <a:srgbClr val="1F497D"/>
                </a:solidFill>
              </a:rPr>
              <a:t>evidence</a:t>
            </a:r>
            <a:r>
              <a:rPr lang="sv-SE" sz="2300" dirty="0" smtClean="0">
                <a:solidFill>
                  <a:srgbClr val="1F497D"/>
                </a:solidFill>
              </a:rPr>
              <a:t> is </a:t>
            </a:r>
            <a:r>
              <a:rPr lang="sv-SE" sz="2300" dirty="0" err="1" smtClean="0">
                <a:solidFill>
                  <a:srgbClr val="1F497D"/>
                </a:solidFill>
              </a:rPr>
              <a:t>lacking</a:t>
            </a:r>
            <a:endParaRPr sz="2800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/>
          </p:cNvSpPr>
          <p:nvPr>
            <p:ph type="title"/>
          </p:nvPr>
        </p:nvSpPr>
        <p:spPr>
          <a:xfrm>
            <a:off x="685800" y="508000"/>
            <a:ext cx="7772400" cy="1470025"/>
          </a:xfrm>
          <a:prstGeom prst="rect">
            <a:avLst/>
          </a:prstGeom>
        </p:spPr>
        <p:txBody>
          <a:bodyPr/>
          <a:lstStyle/>
          <a:p>
            <a:pPr lvl="0">
              <a:defRPr sz="4000" b="1">
                <a:solidFill>
                  <a:srgbClr val="376092"/>
                </a:solidFill>
              </a:defRPr>
            </a:pPr>
            <a:endParaRPr/>
          </a:p>
        </p:txBody>
      </p:sp>
      <p:sp>
        <p:nvSpPr>
          <p:cNvPr id="77" name="Shape 77"/>
          <p:cNvSpPr>
            <a:spLocks noGrp="1"/>
          </p:cNvSpPr>
          <p:nvPr>
            <p:ph type="body" idx="1"/>
          </p:nvPr>
        </p:nvSpPr>
        <p:spPr>
          <a:xfrm>
            <a:off x="1371600" y="1764632"/>
            <a:ext cx="6400800" cy="439553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endParaRPr sz="3200" dirty="0">
              <a:solidFill>
                <a:srgbClr val="1F497D"/>
              </a:solidFill>
            </a:endParaRPr>
          </a:p>
          <a:p>
            <a:pPr lvl="0">
              <a:spcBef>
                <a:spcPts val="1000"/>
              </a:spcBef>
              <a:defRPr sz="1800">
                <a:solidFill>
                  <a:srgbClr val="000000"/>
                </a:solidFill>
              </a:defRPr>
            </a:pPr>
            <a:r>
              <a:rPr lang="sv-SE" sz="4400" b="1" dirty="0" smtClean="0">
                <a:solidFill>
                  <a:srgbClr val="1F497D"/>
                </a:solidFill>
              </a:rPr>
              <a:t>All systems </a:t>
            </a:r>
            <a:r>
              <a:rPr lang="sv-SE" sz="4400" b="1" dirty="0" err="1" smtClean="0">
                <a:solidFill>
                  <a:srgbClr val="1F497D"/>
                </a:solidFill>
              </a:rPr>
              <a:t>have</a:t>
            </a:r>
            <a:endParaRPr sz="4400" b="1" dirty="0">
              <a:solidFill>
                <a:srgbClr val="1F497D"/>
              </a:solidFill>
            </a:endParaRPr>
          </a:p>
          <a:p>
            <a:pPr lvl="0">
              <a:spcBef>
                <a:spcPts val="1000"/>
              </a:spcBef>
              <a:defRPr sz="1800">
                <a:solidFill>
                  <a:srgbClr val="000000"/>
                </a:solidFill>
              </a:defRPr>
            </a:pPr>
            <a:r>
              <a:rPr lang="sv-SE" sz="4400" b="1" dirty="0" err="1">
                <a:solidFill>
                  <a:srgbClr val="1F497D"/>
                </a:solidFill>
              </a:rPr>
              <a:t>p</a:t>
            </a:r>
            <a:r>
              <a:rPr lang="sv-SE" sz="4400" b="1" dirty="0" err="1" smtClean="0">
                <a:solidFill>
                  <a:srgbClr val="1F497D"/>
                </a:solidFill>
              </a:rPr>
              <a:t>ros</a:t>
            </a:r>
            <a:r>
              <a:rPr lang="sv-SE" sz="4400" b="1" dirty="0" smtClean="0">
                <a:solidFill>
                  <a:srgbClr val="1F497D"/>
                </a:solidFill>
              </a:rPr>
              <a:t> and </a:t>
            </a:r>
            <a:r>
              <a:rPr lang="sv-SE" sz="4400" b="1" dirty="0" err="1" smtClean="0">
                <a:solidFill>
                  <a:srgbClr val="1F497D"/>
                </a:solidFill>
              </a:rPr>
              <a:t>cons</a:t>
            </a:r>
            <a:endParaRPr sz="4400" b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/>
          </p:cNvSpPr>
          <p:nvPr>
            <p:ph type="title"/>
          </p:nvPr>
        </p:nvSpPr>
        <p:spPr>
          <a:xfrm>
            <a:off x="685800" y="508000"/>
            <a:ext cx="7772400" cy="1470025"/>
          </a:xfrm>
          <a:prstGeom prst="rect">
            <a:avLst/>
          </a:prstGeom>
        </p:spPr>
        <p:txBody>
          <a:bodyPr/>
          <a:lstStyle/>
          <a:p>
            <a:pPr lvl="0">
              <a:defRPr sz="4000" b="1">
                <a:solidFill>
                  <a:srgbClr val="376092"/>
                </a:solidFill>
              </a:defRPr>
            </a:pPr>
            <a:endParaRPr/>
          </a:p>
        </p:txBody>
      </p:sp>
      <p:sp>
        <p:nvSpPr>
          <p:cNvPr id="104" name="Shape 104"/>
          <p:cNvSpPr>
            <a:spLocks noGrp="1"/>
          </p:cNvSpPr>
          <p:nvPr>
            <p:ph type="body" idx="1"/>
          </p:nvPr>
        </p:nvSpPr>
        <p:spPr>
          <a:xfrm>
            <a:off x="1371600" y="1764632"/>
            <a:ext cx="6400800" cy="439553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endParaRPr sz="3200" dirty="0">
              <a:solidFill>
                <a:srgbClr val="1F497D"/>
              </a:solidFill>
            </a:endParaRPr>
          </a:p>
          <a:p>
            <a:pPr lvl="0">
              <a:spcBef>
                <a:spcPts val="1000"/>
              </a:spcBef>
              <a:defRPr sz="1800">
                <a:solidFill>
                  <a:srgbClr val="000000"/>
                </a:solidFill>
              </a:defRPr>
            </a:pPr>
            <a:r>
              <a:rPr lang="sv-SE" sz="4400" b="1" dirty="0" smtClean="0">
                <a:solidFill>
                  <a:srgbClr val="1F497D"/>
                </a:solidFill>
              </a:rPr>
              <a:t>All systems</a:t>
            </a:r>
            <a:endParaRPr sz="4400" b="1" dirty="0">
              <a:solidFill>
                <a:srgbClr val="1F497D"/>
              </a:solidFill>
            </a:endParaRPr>
          </a:p>
          <a:p>
            <a:pPr lvl="0">
              <a:spcBef>
                <a:spcPts val="1000"/>
              </a:spcBef>
              <a:defRPr sz="1800">
                <a:solidFill>
                  <a:srgbClr val="000000"/>
                </a:solidFill>
              </a:defRPr>
            </a:pPr>
            <a:r>
              <a:rPr lang="sv-SE" sz="4400" b="1" dirty="0" err="1">
                <a:solidFill>
                  <a:srgbClr val="1F497D"/>
                </a:solidFill>
              </a:rPr>
              <a:t>c</a:t>
            </a:r>
            <a:r>
              <a:rPr lang="sv-SE" sz="4400" b="1" dirty="0" err="1" smtClean="0">
                <a:solidFill>
                  <a:srgbClr val="1F497D"/>
                </a:solidFill>
              </a:rPr>
              <a:t>an</a:t>
            </a:r>
            <a:r>
              <a:rPr lang="sv-SE" sz="4400" b="1" dirty="0" smtClean="0">
                <a:solidFill>
                  <a:srgbClr val="1F497D"/>
                </a:solidFill>
              </a:rPr>
              <a:t> be </a:t>
            </a:r>
            <a:r>
              <a:rPr lang="sv-SE" sz="4400" b="1" dirty="0" err="1" smtClean="0">
                <a:solidFill>
                  <a:srgbClr val="1F497D"/>
                </a:solidFill>
              </a:rPr>
              <a:t>manipulated</a:t>
            </a:r>
            <a:endParaRPr sz="4400" b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title"/>
          </p:nvPr>
        </p:nvSpPr>
        <p:spPr>
          <a:xfrm>
            <a:off x="685800" y="508000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376092"/>
                </a:solidFill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sv-SE" sz="4000" b="1" dirty="0" err="1" smtClean="0">
                <a:solidFill>
                  <a:srgbClr val="376092"/>
                </a:solidFill>
              </a:rPr>
              <a:t>Evidence</a:t>
            </a:r>
            <a:r>
              <a:rPr lang="sv-SE" sz="4000" b="1" dirty="0" smtClean="0">
                <a:solidFill>
                  <a:srgbClr val="376092"/>
                </a:solidFill>
              </a:rPr>
              <a:t> </a:t>
            </a:r>
            <a:r>
              <a:rPr lang="sv-SE" sz="4000" b="1" dirty="0" err="1" smtClean="0">
                <a:solidFill>
                  <a:srgbClr val="376092"/>
                </a:solidFill>
              </a:rPr>
              <a:t>concerning</a:t>
            </a:r>
            <a:r>
              <a:rPr lang="sv-SE" sz="4000" b="1" dirty="0" smtClean="0">
                <a:solidFill>
                  <a:srgbClr val="376092"/>
                </a:solidFill>
              </a:rPr>
              <a:t> P4P</a:t>
            </a:r>
            <a:endParaRPr sz="4000" b="1" dirty="0">
              <a:solidFill>
                <a:srgbClr val="376092"/>
              </a:solidFill>
            </a:endParaRPr>
          </a:p>
        </p:txBody>
      </p:sp>
      <p:sp>
        <p:nvSpPr>
          <p:cNvPr id="86" name="Shape 86"/>
          <p:cNvSpPr>
            <a:spLocks noGrp="1"/>
          </p:cNvSpPr>
          <p:nvPr>
            <p:ph type="body" idx="1"/>
          </p:nvPr>
        </p:nvSpPr>
        <p:spPr>
          <a:xfrm>
            <a:off x="1371600" y="1764632"/>
            <a:ext cx="6400800" cy="4395536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endParaRPr sz="3200" dirty="0">
              <a:solidFill>
                <a:srgbClr val="1F497D"/>
              </a:solidFill>
            </a:endParaRPr>
          </a:p>
          <a:p>
            <a:pPr marL="400050" lvl="0" indent="-400050" algn="l">
              <a:spcBef>
                <a:spcPts val="600"/>
              </a:spcBef>
              <a:buClr>
                <a:srgbClr val="1F497D"/>
              </a:buClr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lang="sv-SE" sz="2800" dirty="0" err="1" smtClean="0">
                <a:solidFill>
                  <a:srgbClr val="1F497D"/>
                </a:solidFill>
              </a:rPr>
              <a:t>Payments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based</a:t>
            </a:r>
            <a:r>
              <a:rPr lang="sv-SE" sz="2800" dirty="0" smtClean="0">
                <a:solidFill>
                  <a:srgbClr val="1F497D"/>
                </a:solidFill>
              </a:rPr>
              <a:t> on </a:t>
            </a:r>
            <a:r>
              <a:rPr lang="sv-SE" sz="2800" dirty="0" err="1" smtClean="0">
                <a:solidFill>
                  <a:srgbClr val="1F497D"/>
                </a:solidFill>
              </a:rPr>
              <a:t>clinical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outcomes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should</a:t>
            </a:r>
            <a:r>
              <a:rPr lang="sv-SE" sz="2800" dirty="0" smtClean="0">
                <a:solidFill>
                  <a:srgbClr val="1F497D"/>
                </a:solidFill>
              </a:rPr>
              <a:t> be </a:t>
            </a:r>
            <a:r>
              <a:rPr lang="sv-SE" sz="2800" dirty="0" err="1" smtClean="0">
                <a:solidFill>
                  <a:srgbClr val="1F497D"/>
                </a:solidFill>
              </a:rPr>
              <a:t>avoided</a:t>
            </a:r>
            <a:endParaRPr sz="2800" dirty="0">
              <a:solidFill>
                <a:srgbClr val="1F497D"/>
              </a:solidFill>
            </a:endParaRPr>
          </a:p>
          <a:p>
            <a:pPr marL="457200" lvl="0" indent="-457200" algn="l">
              <a:buClr>
                <a:srgbClr val="1F497D"/>
              </a:buClr>
              <a:buSzPct val="100000"/>
              <a:buChar char="-"/>
              <a:defRPr sz="1800">
                <a:solidFill>
                  <a:srgbClr val="000000"/>
                </a:solidFill>
              </a:defRPr>
            </a:pPr>
            <a:endParaRPr sz="2800" dirty="0">
              <a:solidFill>
                <a:srgbClr val="1F497D"/>
              </a:solidFill>
            </a:endParaRPr>
          </a:p>
          <a:p>
            <a:pPr marL="400050" lvl="0" indent="-400050" algn="l">
              <a:spcBef>
                <a:spcPts val="600"/>
              </a:spcBef>
              <a:buClr>
                <a:srgbClr val="1F497D"/>
              </a:buClr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lang="sv-SE" sz="2800" dirty="0" err="1" smtClean="0">
                <a:solidFill>
                  <a:srgbClr val="1F497D"/>
                </a:solidFill>
              </a:rPr>
              <a:t>Payments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based</a:t>
            </a:r>
            <a:r>
              <a:rPr lang="sv-SE" sz="2800" dirty="0" smtClean="0">
                <a:solidFill>
                  <a:srgbClr val="1F497D"/>
                </a:solidFill>
              </a:rPr>
              <a:t> on data from </a:t>
            </a:r>
            <a:r>
              <a:rPr lang="sv-SE" sz="2800" dirty="0" err="1" smtClean="0">
                <a:solidFill>
                  <a:srgbClr val="1F497D"/>
                </a:solidFill>
              </a:rPr>
              <a:t>medical</a:t>
            </a:r>
            <a:r>
              <a:rPr lang="sv-SE" sz="2800" dirty="0" smtClean="0">
                <a:solidFill>
                  <a:srgbClr val="1F497D"/>
                </a:solidFill>
              </a:rPr>
              <a:t> </a:t>
            </a:r>
            <a:r>
              <a:rPr lang="sv-SE" sz="2800" dirty="0" err="1" smtClean="0">
                <a:solidFill>
                  <a:srgbClr val="1F497D"/>
                </a:solidFill>
              </a:rPr>
              <a:t>records</a:t>
            </a:r>
            <a:r>
              <a:rPr lang="sv-SE" sz="2800" dirty="0" smtClean="0">
                <a:solidFill>
                  <a:srgbClr val="1F497D"/>
                </a:solidFill>
              </a:rPr>
              <a:t> or </a:t>
            </a:r>
            <a:r>
              <a:rPr lang="sv-SE" sz="2800" dirty="0" err="1" smtClean="0">
                <a:solidFill>
                  <a:srgbClr val="1F497D"/>
                </a:solidFill>
              </a:rPr>
              <a:t>quality</a:t>
            </a:r>
            <a:r>
              <a:rPr lang="sv-SE" sz="2800" dirty="0" smtClean="0">
                <a:solidFill>
                  <a:srgbClr val="1F497D"/>
                </a:solidFill>
              </a:rPr>
              <a:t> registers </a:t>
            </a:r>
            <a:r>
              <a:rPr lang="sv-SE" sz="2800" dirty="0" err="1" smtClean="0">
                <a:solidFill>
                  <a:srgbClr val="1F497D"/>
                </a:solidFill>
              </a:rPr>
              <a:t>should</a:t>
            </a:r>
            <a:r>
              <a:rPr lang="sv-SE" sz="2800" dirty="0" smtClean="0">
                <a:solidFill>
                  <a:srgbClr val="1F497D"/>
                </a:solidFill>
              </a:rPr>
              <a:t> be </a:t>
            </a:r>
            <a:r>
              <a:rPr lang="sv-SE" sz="2800" dirty="0" err="1" smtClean="0">
                <a:solidFill>
                  <a:srgbClr val="1F497D"/>
                </a:solidFill>
              </a:rPr>
              <a:t>avoided</a:t>
            </a:r>
            <a:endParaRPr sz="2800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/>
          </p:cNvSpPr>
          <p:nvPr>
            <p:ph type="title"/>
          </p:nvPr>
        </p:nvSpPr>
        <p:spPr>
          <a:xfrm>
            <a:off x="685800" y="508000"/>
            <a:ext cx="7772400" cy="1470025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defTabSz="288036">
              <a:defRPr sz="1800"/>
            </a:pPr>
            <a:r>
              <a:rPr sz="2457" dirty="0"/>
              <a:t/>
            </a:r>
            <a:br>
              <a:rPr sz="2457" dirty="0"/>
            </a:br>
            <a:r>
              <a:rPr lang="sv-SE" sz="2709" b="1" dirty="0" err="1" smtClean="0">
                <a:solidFill>
                  <a:srgbClr val="376092"/>
                </a:solidFill>
              </a:rPr>
              <a:t>Obstacles</a:t>
            </a:r>
            <a:r>
              <a:rPr sz="2709" b="1" dirty="0">
                <a:solidFill>
                  <a:srgbClr val="376092"/>
                </a:solidFill>
              </a:rPr>
              <a:t/>
            </a:r>
            <a:br>
              <a:rPr sz="2709" b="1" dirty="0">
                <a:solidFill>
                  <a:srgbClr val="376092"/>
                </a:solidFill>
              </a:rPr>
            </a:br>
            <a:r>
              <a:rPr sz="1512" b="1" dirty="0">
                <a:solidFill>
                  <a:srgbClr val="376092"/>
                </a:solidFill>
              </a:rPr>
              <a:t/>
            </a:r>
            <a:br>
              <a:rPr sz="1512" b="1" dirty="0">
                <a:solidFill>
                  <a:srgbClr val="376092"/>
                </a:solidFill>
              </a:rPr>
            </a:br>
            <a:endParaRPr sz="1512" b="1" dirty="0">
              <a:solidFill>
                <a:srgbClr val="376092"/>
              </a:solidFill>
            </a:endParaRPr>
          </a:p>
        </p:txBody>
      </p:sp>
      <p:sp>
        <p:nvSpPr>
          <p:cNvPr id="89" name="Shape 89"/>
          <p:cNvSpPr>
            <a:spLocks noGrp="1"/>
          </p:cNvSpPr>
          <p:nvPr>
            <p:ph type="body" idx="1"/>
          </p:nvPr>
        </p:nvSpPr>
        <p:spPr>
          <a:xfrm>
            <a:off x="1371600" y="1764632"/>
            <a:ext cx="6400800" cy="4395536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0">
              <a:spcBef>
                <a:spcPts val="600"/>
              </a:spcBef>
              <a:defRPr sz="1800">
                <a:solidFill>
                  <a:srgbClr val="000000"/>
                </a:solidFill>
              </a:defRPr>
            </a:pPr>
            <a:endParaRPr sz="2900" dirty="0">
              <a:solidFill>
                <a:srgbClr val="1F497D"/>
              </a:solidFill>
            </a:endParaRPr>
          </a:p>
          <a:p>
            <a:pPr lvl="0" algn="l">
              <a:spcBef>
                <a:spcPts val="600"/>
              </a:spcBef>
              <a:defRPr sz="1800">
                <a:solidFill>
                  <a:srgbClr val="000000"/>
                </a:solidFill>
              </a:defRPr>
            </a:pPr>
            <a:r>
              <a:rPr lang="sv-SE" sz="2500" dirty="0" err="1" smtClean="0">
                <a:solidFill>
                  <a:srgbClr val="376092"/>
                </a:solidFill>
              </a:rPr>
              <a:t>Every</a:t>
            </a:r>
            <a:r>
              <a:rPr lang="sv-SE" sz="2500" dirty="0" smtClean="0">
                <a:solidFill>
                  <a:srgbClr val="376092"/>
                </a:solidFill>
              </a:rPr>
              <a:t> </a:t>
            </a:r>
            <a:r>
              <a:rPr lang="sv-SE" sz="2500" dirty="0" err="1" smtClean="0">
                <a:solidFill>
                  <a:srgbClr val="376092"/>
                </a:solidFill>
              </a:rPr>
              <a:t>county</a:t>
            </a:r>
            <a:r>
              <a:rPr lang="sv-SE" sz="2500" dirty="0" smtClean="0">
                <a:solidFill>
                  <a:srgbClr val="376092"/>
                </a:solidFill>
              </a:rPr>
              <a:t> has </a:t>
            </a:r>
            <a:r>
              <a:rPr lang="sv-SE" sz="2500" dirty="0" err="1" smtClean="0">
                <a:solidFill>
                  <a:srgbClr val="376092"/>
                </a:solidFill>
              </a:rPr>
              <a:t>its</a:t>
            </a:r>
            <a:r>
              <a:rPr lang="sv-SE" sz="2500" dirty="0" smtClean="0">
                <a:solidFill>
                  <a:srgbClr val="376092"/>
                </a:solidFill>
              </a:rPr>
              <a:t> </a:t>
            </a:r>
            <a:r>
              <a:rPr lang="sv-SE" sz="2500" dirty="0" err="1" smtClean="0">
                <a:solidFill>
                  <a:srgbClr val="376092"/>
                </a:solidFill>
              </a:rPr>
              <a:t>own</a:t>
            </a:r>
            <a:r>
              <a:rPr lang="sv-SE" sz="2500" dirty="0" smtClean="0">
                <a:solidFill>
                  <a:srgbClr val="376092"/>
                </a:solidFill>
              </a:rPr>
              <a:t> Vårdval system (</a:t>
            </a:r>
            <a:r>
              <a:rPr lang="sv-SE" sz="2500" dirty="0" err="1" smtClean="0">
                <a:solidFill>
                  <a:srgbClr val="376092"/>
                </a:solidFill>
              </a:rPr>
              <a:t>patient´s</a:t>
            </a:r>
            <a:r>
              <a:rPr lang="sv-SE" sz="2500" dirty="0" smtClean="0">
                <a:solidFill>
                  <a:srgbClr val="376092"/>
                </a:solidFill>
              </a:rPr>
              <a:t> choice) </a:t>
            </a:r>
            <a:r>
              <a:rPr lang="sv-SE" sz="2500" dirty="0" err="1" smtClean="0">
                <a:solidFill>
                  <a:srgbClr val="376092"/>
                </a:solidFill>
              </a:rPr>
              <a:t>with</a:t>
            </a:r>
            <a:r>
              <a:rPr lang="sv-SE" sz="2500" dirty="0" smtClean="0">
                <a:solidFill>
                  <a:srgbClr val="376092"/>
                </a:solidFill>
              </a:rPr>
              <a:t> different </a:t>
            </a:r>
            <a:r>
              <a:rPr lang="sv-SE" sz="2500" dirty="0" err="1" smtClean="0">
                <a:solidFill>
                  <a:srgbClr val="376092"/>
                </a:solidFill>
              </a:rPr>
              <a:t>commissioning</a:t>
            </a:r>
            <a:r>
              <a:rPr lang="sv-SE" sz="2500" dirty="0" smtClean="0">
                <a:solidFill>
                  <a:srgbClr val="376092"/>
                </a:solidFill>
              </a:rPr>
              <a:t> </a:t>
            </a:r>
            <a:r>
              <a:rPr lang="sv-SE" sz="2500" dirty="0" err="1" smtClean="0">
                <a:solidFill>
                  <a:srgbClr val="376092"/>
                </a:solidFill>
              </a:rPr>
              <a:t>contracts</a:t>
            </a:r>
            <a:r>
              <a:rPr lang="sv-SE" sz="2500" dirty="0" smtClean="0">
                <a:solidFill>
                  <a:srgbClr val="376092"/>
                </a:solidFill>
              </a:rPr>
              <a:t> </a:t>
            </a:r>
            <a:r>
              <a:rPr lang="sv-SE" sz="2500" dirty="0" err="1" smtClean="0">
                <a:solidFill>
                  <a:srgbClr val="376092"/>
                </a:solidFill>
              </a:rPr>
              <a:t>with</a:t>
            </a:r>
            <a:r>
              <a:rPr lang="sv-SE" sz="2500" dirty="0" smtClean="0">
                <a:solidFill>
                  <a:srgbClr val="376092"/>
                </a:solidFill>
              </a:rPr>
              <a:t> the providers and different </a:t>
            </a:r>
            <a:r>
              <a:rPr lang="sv-SE" sz="2500" dirty="0" err="1" smtClean="0">
                <a:solidFill>
                  <a:srgbClr val="376092"/>
                </a:solidFill>
              </a:rPr>
              <a:t>funding</a:t>
            </a:r>
            <a:r>
              <a:rPr lang="sv-SE" sz="2500" dirty="0" smtClean="0">
                <a:solidFill>
                  <a:srgbClr val="376092"/>
                </a:solidFill>
              </a:rPr>
              <a:t> </a:t>
            </a:r>
            <a:r>
              <a:rPr lang="sv-SE" sz="2500" dirty="0" err="1" smtClean="0">
                <a:solidFill>
                  <a:srgbClr val="376092"/>
                </a:solidFill>
              </a:rPr>
              <a:t>allocation</a:t>
            </a:r>
            <a:r>
              <a:rPr lang="sv-SE" sz="2500" dirty="0" smtClean="0">
                <a:solidFill>
                  <a:srgbClr val="376092"/>
                </a:solidFill>
              </a:rPr>
              <a:t> systems</a:t>
            </a:r>
            <a:endParaRPr sz="2900" dirty="0">
              <a:solidFill>
                <a:srgbClr val="888888"/>
              </a:solidFill>
            </a:endParaRPr>
          </a:p>
          <a:p>
            <a:pPr lvl="0" algn="l">
              <a:spcBef>
                <a:spcPts val="600"/>
              </a:spcBef>
              <a:defRPr sz="1800">
                <a:solidFill>
                  <a:srgbClr val="000000"/>
                </a:solidFill>
              </a:defRPr>
            </a:pPr>
            <a:endParaRPr sz="2800" dirty="0">
              <a:solidFill>
                <a:srgbClr val="376092"/>
              </a:solidFill>
            </a:endParaRPr>
          </a:p>
          <a:p>
            <a:pPr lvl="0" algn="l">
              <a:spcBef>
                <a:spcPts val="600"/>
              </a:spcBef>
              <a:defRPr sz="1800">
                <a:solidFill>
                  <a:srgbClr val="000000"/>
                </a:solidFill>
              </a:defRPr>
            </a:pPr>
            <a:r>
              <a:rPr lang="sv-SE" sz="2500" dirty="0" err="1" smtClean="0">
                <a:solidFill>
                  <a:srgbClr val="376092"/>
                </a:solidFill>
              </a:rPr>
              <a:t>Primary</a:t>
            </a:r>
            <a:r>
              <a:rPr lang="sv-SE" sz="2500" dirty="0" smtClean="0">
                <a:solidFill>
                  <a:srgbClr val="376092"/>
                </a:solidFill>
              </a:rPr>
              <a:t> </a:t>
            </a:r>
            <a:r>
              <a:rPr lang="sv-SE" sz="2500" dirty="0" err="1" smtClean="0">
                <a:solidFill>
                  <a:srgbClr val="376092"/>
                </a:solidFill>
              </a:rPr>
              <a:t>care</a:t>
            </a:r>
            <a:r>
              <a:rPr lang="sv-SE" sz="2500" dirty="0" smtClean="0">
                <a:solidFill>
                  <a:srgbClr val="376092"/>
                </a:solidFill>
              </a:rPr>
              <a:t> is </a:t>
            </a:r>
            <a:r>
              <a:rPr lang="sv-SE" sz="2500" dirty="0" err="1" smtClean="0">
                <a:solidFill>
                  <a:srgbClr val="376092"/>
                </a:solidFill>
              </a:rPr>
              <a:t>often</a:t>
            </a:r>
            <a:r>
              <a:rPr lang="sv-SE" sz="2500" dirty="0" smtClean="0">
                <a:solidFill>
                  <a:srgbClr val="376092"/>
                </a:solidFill>
              </a:rPr>
              <a:t> </a:t>
            </a:r>
            <a:r>
              <a:rPr lang="sv-SE" sz="2500" dirty="0" err="1" smtClean="0">
                <a:solidFill>
                  <a:srgbClr val="376092"/>
                </a:solidFill>
              </a:rPr>
              <a:t>understaffed</a:t>
            </a:r>
            <a:r>
              <a:rPr lang="sv-SE" sz="2500" dirty="0" smtClean="0">
                <a:solidFill>
                  <a:srgbClr val="376092"/>
                </a:solidFill>
              </a:rPr>
              <a:t> and </a:t>
            </a:r>
            <a:r>
              <a:rPr lang="sv-SE" sz="2500" dirty="0" err="1" smtClean="0">
                <a:solidFill>
                  <a:srgbClr val="376092"/>
                </a:solidFill>
              </a:rPr>
              <a:t>underfunded</a:t>
            </a:r>
            <a:endParaRPr sz="2900" dirty="0">
              <a:solidFill>
                <a:srgbClr val="888888"/>
              </a:solidFill>
            </a:endParaRPr>
          </a:p>
          <a:p>
            <a:pPr lvl="0" algn="l">
              <a:spcBef>
                <a:spcPts val="600"/>
              </a:spcBef>
              <a:defRPr sz="1800">
                <a:solidFill>
                  <a:srgbClr val="000000"/>
                </a:solidFill>
              </a:defRPr>
            </a:pPr>
            <a:endParaRPr sz="2800" dirty="0">
              <a:solidFill>
                <a:srgbClr val="376092"/>
              </a:solidFill>
            </a:endParaRPr>
          </a:p>
          <a:p>
            <a:pPr lvl="0" algn="l">
              <a:spcBef>
                <a:spcPts val="600"/>
              </a:spcBef>
              <a:defRPr sz="1800">
                <a:solidFill>
                  <a:srgbClr val="000000"/>
                </a:solidFill>
              </a:defRPr>
            </a:pPr>
            <a:r>
              <a:rPr lang="sv-SE" sz="2500" dirty="0" err="1" smtClean="0">
                <a:solidFill>
                  <a:srgbClr val="376092"/>
                </a:solidFill>
              </a:rPr>
              <a:t>There</a:t>
            </a:r>
            <a:r>
              <a:rPr lang="sv-SE" sz="2500" dirty="0" smtClean="0">
                <a:solidFill>
                  <a:srgbClr val="376092"/>
                </a:solidFill>
              </a:rPr>
              <a:t> is a </a:t>
            </a:r>
            <a:r>
              <a:rPr lang="sv-SE" sz="2500" dirty="0" err="1" smtClean="0">
                <a:solidFill>
                  <a:srgbClr val="376092"/>
                </a:solidFill>
              </a:rPr>
              <a:t>shortage</a:t>
            </a:r>
            <a:r>
              <a:rPr lang="sv-SE" sz="2500" dirty="0" smtClean="0">
                <a:solidFill>
                  <a:srgbClr val="376092"/>
                </a:solidFill>
              </a:rPr>
              <a:t> </a:t>
            </a:r>
            <a:r>
              <a:rPr lang="sv-SE" sz="2500" dirty="0" err="1" smtClean="0">
                <a:solidFill>
                  <a:srgbClr val="376092"/>
                </a:solidFill>
              </a:rPr>
              <a:t>of</a:t>
            </a:r>
            <a:r>
              <a:rPr lang="sv-SE" sz="2500" dirty="0" smtClean="0">
                <a:solidFill>
                  <a:srgbClr val="376092"/>
                </a:solidFill>
              </a:rPr>
              <a:t> GPs in </a:t>
            </a:r>
            <a:r>
              <a:rPr lang="sv-SE" sz="2500" dirty="0" err="1" smtClean="0">
                <a:solidFill>
                  <a:srgbClr val="376092"/>
                </a:solidFill>
              </a:rPr>
              <a:t>most</a:t>
            </a:r>
            <a:r>
              <a:rPr lang="sv-SE" sz="2500" dirty="0" smtClean="0">
                <a:solidFill>
                  <a:srgbClr val="376092"/>
                </a:solidFill>
              </a:rPr>
              <a:t> parts </a:t>
            </a:r>
            <a:r>
              <a:rPr lang="sv-SE" sz="2500" dirty="0" err="1" smtClean="0">
                <a:solidFill>
                  <a:srgbClr val="376092"/>
                </a:solidFill>
              </a:rPr>
              <a:t>of</a:t>
            </a:r>
            <a:r>
              <a:rPr lang="sv-SE" sz="2500" dirty="0" smtClean="0">
                <a:solidFill>
                  <a:srgbClr val="376092"/>
                </a:solidFill>
              </a:rPr>
              <a:t> Sweden</a:t>
            </a:r>
            <a:endParaRPr sz="2500" dirty="0">
              <a:solidFill>
                <a:srgbClr val="376092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310</Words>
  <Application>Microsoft Office PowerPoint</Application>
  <PresentationFormat>Skærmshow (4:3)</PresentationFormat>
  <Paragraphs>58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13</vt:i4>
      </vt:variant>
    </vt:vector>
  </HeadingPairs>
  <TitlesOfParts>
    <vt:vector size="14" baseType="lpstr">
      <vt:lpstr>Default</vt:lpstr>
      <vt:lpstr>Today</vt:lpstr>
      <vt:lpstr>I have a dream!</vt:lpstr>
      <vt:lpstr>Not so bad</vt:lpstr>
      <vt:lpstr>The aims of funding allocation</vt:lpstr>
      <vt:lpstr>The policy document</vt:lpstr>
      <vt:lpstr>PowerPoint-præsentation</vt:lpstr>
      <vt:lpstr>PowerPoint-præsentation</vt:lpstr>
      <vt:lpstr>Evidence concerning P4P</vt:lpstr>
      <vt:lpstr> Obstacles  </vt:lpstr>
      <vt:lpstr>A mix of components minimizes inevitable disadvantages </vt:lpstr>
      <vt:lpstr>Payment per capita</vt:lpstr>
      <vt:lpstr>Payment per visit</vt:lpstr>
      <vt:lpstr>Professional judgement Good leadership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SFAMs fullmäktige 12 maj 2013 Motion  1 : SFAM bör ta ställning i frågan om ekonomistyrningssystem för allmänmedicinsk vård  - motionen bifölls utifrån nedanstående formulering</dc:title>
  <dc:creator>karin</dc:creator>
  <cp:lastModifiedBy>TLO</cp:lastModifiedBy>
  <cp:revision>21</cp:revision>
  <cp:lastPrinted>2014-09-03T18:55:47Z</cp:lastPrinted>
  <dcterms:modified xsi:type="dcterms:W3CDTF">2015-03-05T11:59:33Z</dcterms:modified>
  <cp:contentStatus>Slutgiltig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