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2" r:id="rId4"/>
    <p:sldId id="259" r:id="rId5"/>
    <p:sldId id="268" r:id="rId6"/>
    <p:sldId id="269" r:id="rId7"/>
    <p:sldId id="257" r:id="rId8"/>
    <p:sldId id="260" r:id="rId9"/>
    <p:sldId id="261" r:id="rId10"/>
    <p:sldId id="258" r:id="rId11"/>
    <p:sldId id="262" r:id="rId12"/>
    <p:sldId id="267" r:id="rId13"/>
    <p:sldId id="265" r:id="rId14"/>
    <p:sldId id="266" r:id="rId15"/>
    <p:sldId id="263" r:id="rId16"/>
    <p:sldId id="264" r:id="rId17"/>
    <p:sldId id="271" r:id="rId1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BC1C2-11B8-4768-A4F0-76099776FA0B}" type="datetimeFigureOut">
              <a:rPr lang="fi-FI" smtClean="0"/>
              <a:pPr/>
              <a:t>21.9.2012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AC67B-077A-4B2B-A322-E5A9C0494158}" type="slidenum">
              <a:rPr lang="fi-FI" smtClean="0"/>
              <a:pPr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572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BC1C2-11B8-4768-A4F0-76099776FA0B}" type="datetimeFigureOut">
              <a:rPr lang="fi-FI" smtClean="0"/>
              <a:pPr/>
              <a:t>21.9.2012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AC67B-077A-4B2B-A322-E5A9C0494158}" type="slidenum">
              <a:rPr lang="fi-FI" smtClean="0"/>
              <a:pPr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250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BC1C2-11B8-4768-A4F0-76099776FA0B}" type="datetimeFigureOut">
              <a:rPr lang="fi-FI" smtClean="0"/>
              <a:pPr/>
              <a:t>21.9.2012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AC67B-077A-4B2B-A322-E5A9C0494158}" type="slidenum">
              <a:rPr lang="fi-FI" smtClean="0"/>
              <a:pPr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871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BC1C2-11B8-4768-A4F0-76099776FA0B}" type="datetimeFigureOut">
              <a:rPr lang="fi-FI" smtClean="0"/>
              <a:pPr/>
              <a:t>21.9.2012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AC67B-077A-4B2B-A322-E5A9C0494158}" type="slidenum">
              <a:rPr lang="fi-FI" smtClean="0"/>
              <a:pPr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457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BC1C2-11B8-4768-A4F0-76099776FA0B}" type="datetimeFigureOut">
              <a:rPr lang="fi-FI" smtClean="0"/>
              <a:pPr/>
              <a:t>21.9.2012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AC67B-077A-4B2B-A322-E5A9C0494158}" type="slidenum">
              <a:rPr lang="fi-FI" smtClean="0"/>
              <a:pPr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8329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BC1C2-11B8-4768-A4F0-76099776FA0B}" type="datetimeFigureOut">
              <a:rPr lang="fi-FI" smtClean="0"/>
              <a:pPr/>
              <a:t>21.9.2012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AC67B-077A-4B2B-A322-E5A9C0494158}" type="slidenum">
              <a:rPr lang="fi-FI" smtClean="0"/>
              <a:pPr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1461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BC1C2-11B8-4768-A4F0-76099776FA0B}" type="datetimeFigureOut">
              <a:rPr lang="fi-FI" smtClean="0"/>
              <a:pPr/>
              <a:t>21.9.2012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AC67B-077A-4B2B-A322-E5A9C0494158}" type="slidenum">
              <a:rPr lang="fi-FI" smtClean="0"/>
              <a:pPr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600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BC1C2-11B8-4768-A4F0-76099776FA0B}" type="datetimeFigureOut">
              <a:rPr lang="fi-FI" smtClean="0"/>
              <a:pPr/>
              <a:t>21.9.2012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AC67B-077A-4B2B-A322-E5A9C0494158}" type="slidenum">
              <a:rPr lang="fi-FI" smtClean="0"/>
              <a:pPr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7409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BC1C2-11B8-4768-A4F0-76099776FA0B}" type="datetimeFigureOut">
              <a:rPr lang="fi-FI" smtClean="0"/>
              <a:pPr/>
              <a:t>21.9.2012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AC67B-077A-4B2B-A322-E5A9C0494158}" type="slidenum">
              <a:rPr lang="fi-FI" smtClean="0"/>
              <a:pPr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8888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BC1C2-11B8-4768-A4F0-76099776FA0B}" type="datetimeFigureOut">
              <a:rPr lang="fi-FI" smtClean="0"/>
              <a:pPr/>
              <a:t>21.9.2012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AC67B-077A-4B2B-A322-E5A9C0494158}" type="slidenum">
              <a:rPr lang="fi-FI" smtClean="0"/>
              <a:pPr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1480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BC1C2-11B8-4768-A4F0-76099776FA0B}" type="datetimeFigureOut">
              <a:rPr lang="fi-FI" smtClean="0"/>
              <a:pPr/>
              <a:t>21.9.2012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AC67B-077A-4B2B-A322-E5A9C0494158}" type="slidenum">
              <a:rPr lang="fi-FI" smtClean="0"/>
              <a:pPr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1097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BC1C2-11B8-4768-A4F0-76099776FA0B}" type="datetimeFigureOut">
              <a:rPr lang="fi-FI" smtClean="0"/>
              <a:pPr/>
              <a:t>21.9.2012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AC67B-077A-4B2B-A322-E5A9C0494158}" type="slidenum">
              <a:rPr lang="fi-FI" smtClean="0"/>
              <a:pPr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9804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>
                <a:solidFill>
                  <a:schemeClr val="bg1"/>
                </a:solidFill>
              </a:rPr>
              <a:t>Primary</a:t>
            </a:r>
            <a:r>
              <a:rPr lang="fi-FI" dirty="0" smtClean="0">
                <a:solidFill>
                  <a:schemeClr val="bg1"/>
                </a:solidFill>
              </a:rPr>
              <a:t> </a:t>
            </a:r>
            <a:r>
              <a:rPr lang="fi-FI" dirty="0" err="1" smtClean="0">
                <a:solidFill>
                  <a:schemeClr val="bg1"/>
                </a:solidFill>
              </a:rPr>
              <a:t>care</a:t>
            </a:r>
            <a:r>
              <a:rPr lang="fi-FI" dirty="0" smtClean="0">
                <a:solidFill>
                  <a:schemeClr val="bg1"/>
                </a:solidFill>
              </a:rPr>
              <a:t> in Finland</a:t>
            </a:r>
            <a:endParaRPr lang="fi-FI" dirty="0">
              <a:solidFill>
                <a:schemeClr val="bg1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err="1" smtClean="0">
                <a:solidFill>
                  <a:schemeClr val="bg1">
                    <a:lumMod val="95000"/>
                  </a:schemeClr>
                </a:solidFill>
              </a:rPr>
              <a:t>Trends</a:t>
            </a:r>
            <a:r>
              <a:rPr lang="fi-FI" dirty="0" smtClean="0">
                <a:solidFill>
                  <a:schemeClr val="bg1">
                    <a:lumMod val="95000"/>
                  </a:schemeClr>
                </a:solidFill>
              </a:rPr>
              <a:t> 2010 – 2012</a:t>
            </a:r>
          </a:p>
          <a:p>
            <a:endParaRPr lang="fi-FI" dirty="0">
              <a:solidFill>
                <a:schemeClr val="bg1">
                  <a:lumMod val="95000"/>
                </a:schemeClr>
              </a:solidFill>
            </a:endParaRPr>
          </a:p>
          <a:p>
            <a:pPr algn="r"/>
            <a:r>
              <a:rPr lang="fi-FI" dirty="0" smtClean="0">
                <a:solidFill>
                  <a:schemeClr val="bg1">
                    <a:lumMod val="95000"/>
                  </a:schemeClr>
                </a:solidFill>
              </a:rPr>
              <a:t>In Särö 6.9.2012</a:t>
            </a:r>
          </a:p>
          <a:p>
            <a:pPr algn="r"/>
            <a:r>
              <a:rPr lang="fi-FI" dirty="0" smtClean="0">
                <a:solidFill>
                  <a:schemeClr val="bg1">
                    <a:lumMod val="95000"/>
                  </a:schemeClr>
                </a:solidFill>
              </a:rPr>
              <a:t>Arto Virtanen</a:t>
            </a:r>
            <a:endParaRPr lang="fi-FI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229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07288" cy="1143000"/>
          </a:xfrm>
        </p:spPr>
        <p:txBody>
          <a:bodyPr>
            <a:normAutofit fontScale="90000"/>
          </a:bodyPr>
          <a:lstStyle/>
          <a:p>
            <a:r>
              <a:rPr lang="fi-FI" dirty="0" smtClean="0">
                <a:solidFill>
                  <a:schemeClr val="accent5">
                    <a:lumMod val="75000"/>
                  </a:schemeClr>
                </a:solidFill>
              </a:rPr>
              <a:t>General </a:t>
            </a:r>
            <a:r>
              <a:rPr lang="fi-FI" dirty="0" err="1" smtClean="0">
                <a:solidFill>
                  <a:schemeClr val="accent5">
                    <a:lumMod val="75000"/>
                  </a:schemeClr>
                </a:solidFill>
              </a:rPr>
              <a:t>medicine</a:t>
            </a:r>
            <a:r>
              <a:rPr lang="fi-FI" dirty="0" smtClean="0">
                <a:solidFill>
                  <a:schemeClr val="accent5">
                    <a:lumMod val="75000"/>
                  </a:schemeClr>
                </a:solidFill>
              </a:rPr>
              <a:t> is </a:t>
            </a:r>
            <a:r>
              <a:rPr lang="fi-FI" dirty="0" err="1" smtClean="0">
                <a:solidFill>
                  <a:schemeClr val="accent5">
                    <a:lumMod val="75000"/>
                  </a:schemeClr>
                </a:solidFill>
              </a:rPr>
              <a:t>improving</a:t>
            </a:r>
            <a:r>
              <a:rPr lang="fi-FI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dirty="0" err="1" smtClean="0">
                <a:solidFill>
                  <a:schemeClr val="accent5">
                    <a:lumMod val="75000"/>
                  </a:schemeClr>
                </a:solidFill>
              </a:rPr>
              <a:t>its</a:t>
            </a:r>
            <a:r>
              <a:rPr lang="fi-FI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b="1" dirty="0" err="1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brand</a:t>
            </a:r>
            <a:endParaRPr lang="fi-FI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Lack</a:t>
            </a:r>
            <a:r>
              <a:rPr lang="fi-FI" dirty="0" smtClean="0"/>
              <a:t> of </a:t>
            </a:r>
            <a:r>
              <a:rPr lang="fi-FI" dirty="0" err="1" smtClean="0"/>
              <a:t>GP:s</a:t>
            </a:r>
            <a:r>
              <a:rPr lang="fi-FI" dirty="0" smtClean="0"/>
              <a:t> is </a:t>
            </a:r>
            <a:r>
              <a:rPr lang="fi-FI" dirty="0" err="1" smtClean="0"/>
              <a:t>lessening</a:t>
            </a:r>
            <a:r>
              <a:rPr lang="fi-FI" dirty="0" smtClean="0"/>
              <a:t> (</a:t>
            </a:r>
            <a:r>
              <a:rPr lang="fi-FI" dirty="0" err="1" smtClean="0"/>
              <a:t>partly</a:t>
            </a:r>
            <a:r>
              <a:rPr lang="fi-FI" dirty="0" smtClean="0"/>
              <a:t> </a:t>
            </a:r>
            <a:r>
              <a:rPr lang="fi-FI" dirty="0" err="1" smtClean="0"/>
              <a:t>even</a:t>
            </a:r>
            <a:r>
              <a:rPr lang="fi-FI" dirty="0" smtClean="0"/>
              <a:t> </a:t>
            </a:r>
            <a:r>
              <a:rPr lang="fi-FI" dirty="0" err="1" smtClean="0"/>
              <a:t>gone</a:t>
            </a:r>
            <a:r>
              <a:rPr lang="fi-FI" dirty="0" smtClean="0"/>
              <a:t>)</a:t>
            </a:r>
          </a:p>
          <a:p>
            <a:r>
              <a:rPr lang="fi-FI" dirty="0" smtClean="0"/>
              <a:t>General </a:t>
            </a:r>
            <a:r>
              <a:rPr lang="fi-FI" dirty="0" err="1" smtClean="0"/>
              <a:t>practice</a:t>
            </a:r>
            <a:r>
              <a:rPr lang="fi-FI" dirty="0" smtClean="0"/>
              <a:t> as a </a:t>
            </a:r>
            <a:r>
              <a:rPr lang="fi-FI" dirty="0" err="1" smtClean="0"/>
              <a:t>speciality</a:t>
            </a:r>
            <a:r>
              <a:rPr lang="fi-FI" dirty="0" smtClean="0"/>
              <a:t> is </a:t>
            </a:r>
            <a:r>
              <a:rPr lang="fi-FI" dirty="0" err="1" smtClean="0"/>
              <a:t>gaining</a:t>
            </a:r>
            <a:r>
              <a:rPr lang="fi-FI" dirty="0" smtClean="0"/>
              <a:t> </a:t>
            </a:r>
            <a:r>
              <a:rPr lang="fi-FI" dirty="0" err="1" smtClean="0"/>
              <a:t>popularity</a:t>
            </a:r>
            <a:endParaRPr lang="fi-FI" dirty="0" smtClean="0"/>
          </a:p>
          <a:p>
            <a:r>
              <a:rPr lang="fi-FI" dirty="0" smtClean="0"/>
              <a:t>1.1.2012 </a:t>
            </a:r>
            <a:r>
              <a:rPr lang="fi-FI" dirty="0" err="1" smtClean="0"/>
              <a:t>specialists</a:t>
            </a:r>
            <a:r>
              <a:rPr lang="fi-FI" dirty="0" smtClean="0"/>
              <a:t> in </a:t>
            </a:r>
            <a:r>
              <a:rPr lang="fi-FI" dirty="0" err="1" smtClean="0"/>
              <a:t>different</a:t>
            </a:r>
            <a:r>
              <a:rPr lang="fi-FI" dirty="0" smtClean="0"/>
              <a:t> </a:t>
            </a:r>
            <a:r>
              <a:rPr lang="fi-FI" dirty="0" err="1" smtClean="0"/>
              <a:t>fields</a:t>
            </a:r>
            <a:r>
              <a:rPr lang="fi-FI" dirty="0"/>
              <a:t>:</a:t>
            </a:r>
            <a:endParaRPr lang="fi-FI" dirty="0" smtClean="0"/>
          </a:p>
          <a:p>
            <a:pPr lvl="1"/>
            <a:r>
              <a:rPr lang="fi-FI" b="1" dirty="0" smtClean="0"/>
              <a:t>General </a:t>
            </a:r>
            <a:r>
              <a:rPr lang="fi-FI" b="1" dirty="0" err="1" smtClean="0"/>
              <a:t>medicine</a:t>
            </a:r>
            <a:r>
              <a:rPr lang="fi-FI" b="1" dirty="0" smtClean="0"/>
              <a:t>: 2882</a:t>
            </a:r>
          </a:p>
          <a:p>
            <a:pPr lvl="1"/>
            <a:r>
              <a:rPr lang="fi-FI" dirty="0" err="1" smtClean="0"/>
              <a:t>Internal</a:t>
            </a:r>
            <a:r>
              <a:rPr lang="fi-FI" dirty="0" smtClean="0"/>
              <a:t> </a:t>
            </a:r>
            <a:r>
              <a:rPr lang="fi-FI" dirty="0" err="1" smtClean="0"/>
              <a:t>medicine</a:t>
            </a:r>
            <a:r>
              <a:rPr lang="fi-FI" dirty="0" smtClean="0"/>
              <a:t> 1659, </a:t>
            </a:r>
            <a:r>
              <a:rPr lang="fi-FI" dirty="0" err="1" smtClean="0"/>
              <a:t>psychiatry</a:t>
            </a:r>
            <a:r>
              <a:rPr lang="fi-FI" dirty="0" smtClean="0"/>
              <a:t> 1340, General </a:t>
            </a:r>
            <a:r>
              <a:rPr lang="fi-FI" dirty="0" err="1" smtClean="0"/>
              <a:t>surgery</a:t>
            </a:r>
            <a:r>
              <a:rPr lang="fi-FI" dirty="0" smtClean="0"/>
              <a:t> 1266, </a:t>
            </a:r>
            <a:r>
              <a:rPr lang="fi-FI" dirty="0" err="1" smtClean="0"/>
              <a:t>occupational</a:t>
            </a:r>
            <a:r>
              <a:rPr lang="fi-FI" dirty="0" smtClean="0"/>
              <a:t> </a:t>
            </a:r>
            <a:r>
              <a:rPr lang="fi-FI" dirty="0" err="1" smtClean="0"/>
              <a:t>healthcare</a:t>
            </a:r>
            <a:r>
              <a:rPr lang="fi-FI" dirty="0" smtClean="0"/>
              <a:t> 1007</a:t>
            </a:r>
          </a:p>
        </p:txBody>
      </p:sp>
    </p:spTree>
    <p:extLst>
      <p:ext uri="{BB962C8B-B14F-4D97-AF65-F5344CB8AC3E}">
        <p14:creationId xmlns:p14="http://schemas.microsoft.com/office/powerpoint/2010/main" val="35426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fi-FI" dirty="0" err="1" smtClean="0"/>
              <a:t>Work-happiness</a:t>
            </a:r>
            <a:r>
              <a:rPr lang="fi-FI" dirty="0" smtClean="0"/>
              <a:t> </a:t>
            </a:r>
            <a:br>
              <a:rPr lang="fi-FI" dirty="0" smtClean="0"/>
            </a:br>
            <a:r>
              <a:rPr lang="fi-FI" sz="2200" dirty="0" smtClean="0"/>
              <a:t>(Lääkärilehti: </a:t>
            </a:r>
            <a:r>
              <a:rPr lang="fi-FI" sz="2200" b="1" dirty="0" smtClean="0"/>
              <a:t>Harri </a:t>
            </a:r>
            <a:r>
              <a:rPr lang="fi-FI" sz="2200" b="1" dirty="0"/>
              <a:t>Haimakainen, Arto Vehviläinen, Esko </a:t>
            </a:r>
            <a:r>
              <a:rPr lang="fi-FI" sz="2200" b="1" dirty="0" smtClean="0"/>
              <a:t>Kumpusalo</a:t>
            </a:r>
            <a:r>
              <a:rPr lang="fi-FI" sz="2200" dirty="0"/>
              <a:t/>
            </a:r>
            <a:br>
              <a:rPr lang="fi-FI" sz="2200" dirty="0"/>
            </a:br>
            <a:r>
              <a:rPr lang="fi-FI" sz="2200" dirty="0" err="1"/>
              <a:t>Vsk</a:t>
            </a:r>
            <a:r>
              <a:rPr lang="fi-FI" sz="2200" dirty="0"/>
              <a:t>. 66 • </a:t>
            </a:r>
            <a:r>
              <a:rPr lang="fi-FI" sz="2200" dirty="0" err="1"/>
              <a:t>Nr</a:t>
            </a:r>
            <a:r>
              <a:rPr lang="fi-FI" sz="2200" dirty="0"/>
              <a:t>: 42 / </a:t>
            </a:r>
            <a:r>
              <a:rPr lang="fi-FI" sz="2200" b="1" dirty="0"/>
              <a:t>2011</a:t>
            </a:r>
            <a:r>
              <a:rPr lang="fi-FI" sz="2200" dirty="0"/>
              <a:t> • s. 3133 - 3138</a:t>
            </a:r>
            <a:r>
              <a:rPr lang="fi-FI" sz="2200" dirty="0" smtClean="0"/>
              <a:t>)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7504" y="1600200"/>
            <a:ext cx="9036496" cy="4525963"/>
          </a:xfrm>
        </p:spPr>
        <p:txBody>
          <a:bodyPr>
            <a:normAutofit fontScale="77500" lnSpcReduction="20000"/>
          </a:bodyPr>
          <a:lstStyle/>
          <a:p>
            <a:r>
              <a:rPr lang="fi-FI" dirty="0" smtClean="0"/>
              <a:t>”I </a:t>
            </a:r>
            <a:r>
              <a:rPr lang="fi-FI" dirty="0" err="1" smtClean="0"/>
              <a:t>would</a:t>
            </a:r>
            <a:r>
              <a:rPr lang="fi-FI" dirty="0" smtClean="0"/>
              <a:t> </a:t>
            </a:r>
            <a:r>
              <a:rPr lang="fi-FI" dirty="0" err="1" smtClean="0"/>
              <a:t>suggest</a:t>
            </a:r>
            <a:r>
              <a:rPr lang="fi-FI" dirty="0" smtClean="0"/>
              <a:t> </a:t>
            </a:r>
            <a:r>
              <a:rPr lang="fi-FI" dirty="0" err="1" smtClean="0"/>
              <a:t>working</a:t>
            </a:r>
            <a:r>
              <a:rPr lang="fi-FI" dirty="0" smtClean="0"/>
              <a:t> in a </a:t>
            </a:r>
            <a:r>
              <a:rPr lang="fi-FI" dirty="0" err="1" smtClean="0"/>
              <a:t>health-center</a:t>
            </a:r>
            <a:r>
              <a:rPr lang="fi-FI" dirty="0" smtClean="0"/>
              <a:t> as a </a:t>
            </a:r>
            <a:r>
              <a:rPr lang="fi-FI" dirty="0" err="1" smtClean="0"/>
              <a:t>career</a:t>
            </a:r>
            <a:r>
              <a:rPr lang="fi-FI" dirty="0" smtClean="0"/>
              <a:t> for my </a:t>
            </a:r>
            <a:r>
              <a:rPr lang="fi-FI" dirty="0" err="1" smtClean="0"/>
              <a:t>children</a:t>
            </a:r>
            <a:r>
              <a:rPr lang="fi-FI" dirty="0" smtClean="0"/>
              <a:t>”</a:t>
            </a:r>
          </a:p>
          <a:p>
            <a:pPr lvl="1"/>
            <a:r>
              <a:rPr lang="fi-FI" dirty="0" smtClean="0"/>
              <a:t>2002	39%</a:t>
            </a:r>
          </a:p>
          <a:p>
            <a:pPr lvl="1"/>
            <a:r>
              <a:rPr lang="fi-FI" dirty="0" smtClean="0"/>
              <a:t>2006	52%</a:t>
            </a:r>
          </a:p>
          <a:p>
            <a:pPr lvl="1"/>
            <a:r>
              <a:rPr lang="fi-FI" dirty="0" smtClean="0"/>
              <a:t>2010	60%</a:t>
            </a:r>
          </a:p>
          <a:p>
            <a:r>
              <a:rPr lang="fi-FI" dirty="0" smtClean="0"/>
              <a:t>”</a:t>
            </a:r>
            <a:r>
              <a:rPr lang="fi-FI" dirty="0" err="1" smtClean="0"/>
              <a:t>Working</a:t>
            </a:r>
            <a:r>
              <a:rPr lang="fi-FI" dirty="0" smtClean="0"/>
              <a:t> in a </a:t>
            </a:r>
            <a:r>
              <a:rPr lang="fi-FI" dirty="0" err="1" smtClean="0"/>
              <a:t>health-center</a:t>
            </a:r>
            <a:r>
              <a:rPr lang="fi-FI" dirty="0" smtClean="0"/>
              <a:t> </a:t>
            </a:r>
            <a:r>
              <a:rPr lang="fi-FI" dirty="0" err="1" smtClean="0"/>
              <a:t>takes</a:t>
            </a:r>
            <a:r>
              <a:rPr lang="fi-FI" dirty="0" smtClean="0"/>
              <a:t> </a:t>
            </a:r>
            <a:r>
              <a:rPr lang="fi-FI" dirty="0" err="1" smtClean="0"/>
              <a:t>all</a:t>
            </a:r>
            <a:r>
              <a:rPr lang="fi-FI" dirty="0" smtClean="0"/>
              <a:t> my </a:t>
            </a:r>
            <a:r>
              <a:rPr lang="fi-FI" dirty="0" err="1" smtClean="0"/>
              <a:t>powers</a:t>
            </a:r>
            <a:r>
              <a:rPr lang="fi-FI" dirty="0" smtClean="0"/>
              <a:t>”</a:t>
            </a:r>
          </a:p>
          <a:p>
            <a:pPr lvl="1"/>
            <a:r>
              <a:rPr lang="fi-FI" dirty="0" smtClean="0"/>
              <a:t>2002	60%</a:t>
            </a:r>
          </a:p>
          <a:p>
            <a:pPr lvl="1"/>
            <a:r>
              <a:rPr lang="fi-FI" dirty="0" smtClean="0"/>
              <a:t>2006	48%</a:t>
            </a:r>
          </a:p>
          <a:p>
            <a:pPr lvl="1"/>
            <a:r>
              <a:rPr lang="fi-FI" dirty="0" smtClean="0"/>
              <a:t>2010	44%</a:t>
            </a:r>
          </a:p>
          <a:p>
            <a:r>
              <a:rPr lang="fi-FI" dirty="0" smtClean="0"/>
              <a:t>”I </a:t>
            </a:r>
            <a:r>
              <a:rPr lang="fi-FI" dirty="0" err="1" smtClean="0"/>
              <a:t>will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able</a:t>
            </a:r>
            <a:r>
              <a:rPr lang="fi-FI" dirty="0" smtClean="0"/>
              <a:t> to </a:t>
            </a:r>
            <a:r>
              <a:rPr lang="fi-FI" dirty="0" err="1" smtClean="0"/>
              <a:t>work</a:t>
            </a:r>
            <a:r>
              <a:rPr lang="fi-FI" dirty="0" smtClean="0"/>
              <a:t> in a </a:t>
            </a:r>
            <a:r>
              <a:rPr lang="fi-FI" dirty="0" err="1" smtClean="0"/>
              <a:t>health</a:t>
            </a:r>
            <a:r>
              <a:rPr lang="fi-FI" dirty="0" smtClean="0"/>
              <a:t> center </a:t>
            </a:r>
            <a:r>
              <a:rPr lang="fi-FI" dirty="0" err="1" smtClean="0"/>
              <a:t>up</a:t>
            </a:r>
            <a:r>
              <a:rPr lang="fi-FI" dirty="0" smtClean="0"/>
              <a:t> the </a:t>
            </a:r>
            <a:r>
              <a:rPr lang="fi-FI" dirty="0" err="1" smtClean="0"/>
              <a:t>retirement</a:t>
            </a:r>
            <a:r>
              <a:rPr lang="fi-FI" dirty="0" smtClean="0"/>
              <a:t> </a:t>
            </a:r>
            <a:r>
              <a:rPr lang="fi-FI" dirty="0" err="1" smtClean="0"/>
              <a:t>age</a:t>
            </a:r>
            <a:r>
              <a:rPr lang="fi-FI" dirty="0" smtClean="0"/>
              <a:t>”</a:t>
            </a:r>
          </a:p>
          <a:p>
            <a:pPr lvl="1"/>
            <a:r>
              <a:rPr lang="fi-FI" dirty="0" smtClean="0"/>
              <a:t>2002	47%</a:t>
            </a:r>
          </a:p>
          <a:p>
            <a:pPr lvl="1"/>
            <a:r>
              <a:rPr lang="fi-FI" dirty="0" smtClean="0"/>
              <a:t>2006	60%</a:t>
            </a:r>
          </a:p>
          <a:p>
            <a:pPr lvl="1"/>
            <a:r>
              <a:rPr lang="fi-FI" dirty="0" smtClean="0"/>
              <a:t>2010	66%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20928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1520" y="764704"/>
            <a:ext cx="8712968" cy="4525963"/>
          </a:xfrm>
        </p:spPr>
        <p:txBody>
          <a:bodyPr>
            <a:normAutofit fontScale="92500"/>
          </a:bodyPr>
          <a:lstStyle/>
          <a:p>
            <a:r>
              <a:rPr lang="fi-FI" dirty="0" err="1"/>
              <a:t>Working</a:t>
            </a:r>
            <a:r>
              <a:rPr lang="fi-FI" dirty="0"/>
              <a:t> </a:t>
            </a:r>
            <a:r>
              <a:rPr lang="fi-FI" dirty="0" err="1"/>
              <a:t>part-time</a:t>
            </a:r>
            <a:r>
              <a:rPr lang="fi-FI" dirty="0"/>
              <a:t>:</a:t>
            </a:r>
          </a:p>
          <a:p>
            <a:pPr lvl="1"/>
            <a:r>
              <a:rPr lang="fi-FI" dirty="0"/>
              <a:t>1996 5% and  2010 20% of </a:t>
            </a:r>
            <a:r>
              <a:rPr lang="fi-FI" dirty="0" err="1"/>
              <a:t>GP:s</a:t>
            </a:r>
            <a:endParaRPr lang="fi-FI" dirty="0"/>
          </a:p>
          <a:p>
            <a:pPr lvl="1"/>
            <a:r>
              <a:rPr lang="fi-FI" dirty="0"/>
              <a:t>Of </a:t>
            </a:r>
            <a:r>
              <a:rPr lang="fi-FI" dirty="0" err="1" smtClean="0"/>
              <a:t>these</a:t>
            </a:r>
            <a:r>
              <a:rPr lang="fi-FI" dirty="0" smtClean="0"/>
              <a:t>: </a:t>
            </a:r>
            <a:r>
              <a:rPr lang="fi-FI" dirty="0" err="1"/>
              <a:t>women</a:t>
            </a:r>
            <a:r>
              <a:rPr lang="fi-FI" dirty="0"/>
              <a:t> 2/3 and 1/3 </a:t>
            </a:r>
            <a:r>
              <a:rPr lang="fi-FI" dirty="0" err="1"/>
              <a:t>men</a:t>
            </a:r>
            <a:r>
              <a:rPr lang="fi-FI" dirty="0"/>
              <a:t>, </a:t>
            </a:r>
            <a:r>
              <a:rPr lang="fi-FI" dirty="0" smtClean="0"/>
              <a:t>the </a:t>
            </a:r>
            <a:r>
              <a:rPr lang="fi-FI" dirty="0" err="1" smtClean="0"/>
              <a:t>same</a:t>
            </a:r>
            <a:r>
              <a:rPr lang="fi-FI" dirty="0" smtClean="0"/>
              <a:t> </a:t>
            </a:r>
            <a:r>
              <a:rPr lang="fi-FI" dirty="0" err="1" smtClean="0"/>
              <a:t>percentage</a:t>
            </a:r>
            <a:r>
              <a:rPr lang="fi-FI" dirty="0" smtClean="0"/>
              <a:t> in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age</a:t>
            </a:r>
            <a:r>
              <a:rPr lang="fi-FI" dirty="0"/>
              <a:t> </a:t>
            </a:r>
            <a:r>
              <a:rPr lang="fi-FI" dirty="0" err="1" smtClean="0"/>
              <a:t>groups</a:t>
            </a:r>
            <a:endParaRPr lang="fi-FI" dirty="0" smtClean="0"/>
          </a:p>
          <a:p>
            <a:pPr lvl="1"/>
            <a:endParaRPr lang="fi-FI" dirty="0"/>
          </a:p>
          <a:p>
            <a:r>
              <a:rPr lang="fi-FI" b="1" dirty="0" smtClean="0"/>
              <a:t>ICPC </a:t>
            </a:r>
            <a:r>
              <a:rPr lang="fi-FI" b="1" dirty="0" err="1" smtClean="0"/>
              <a:t>vs</a:t>
            </a:r>
            <a:r>
              <a:rPr lang="fi-FI" b="1" dirty="0" smtClean="0"/>
              <a:t> ICD 10 in Finland:</a:t>
            </a:r>
          </a:p>
          <a:p>
            <a:pPr lvl="1"/>
            <a:r>
              <a:rPr lang="fi-FI" dirty="0" err="1" smtClean="0"/>
              <a:t>Physicians</a:t>
            </a:r>
            <a:r>
              <a:rPr lang="fi-FI" dirty="0" smtClean="0"/>
              <a:t> </a:t>
            </a:r>
            <a:r>
              <a:rPr lang="fi-FI" dirty="0" err="1" smtClean="0"/>
              <a:t>use</a:t>
            </a:r>
            <a:r>
              <a:rPr lang="fi-FI" dirty="0" smtClean="0"/>
              <a:t> ICD 10 (</a:t>
            </a:r>
            <a:r>
              <a:rPr lang="fi-FI" dirty="0" err="1" smtClean="0"/>
              <a:t>except</a:t>
            </a:r>
            <a:r>
              <a:rPr lang="fi-FI" dirty="0" smtClean="0"/>
              <a:t> a </a:t>
            </a:r>
            <a:r>
              <a:rPr lang="fi-FI" dirty="0" err="1" smtClean="0"/>
              <a:t>couple</a:t>
            </a:r>
            <a:r>
              <a:rPr lang="fi-FI" dirty="0" smtClean="0"/>
              <a:t> of </a:t>
            </a:r>
            <a:r>
              <a:rPr lang="fi-FI" dirty="0" err="1" smtClean="0"/>
              <a:t>municipalities</a:t>
            </a:r>
            <a:r>
              <a:rPr lang="fi-FI" dirty="0" smtClean="0"/>
              <a:t>)</a:t>
            </a:r>
          </a:p>
          <a:p>
            <a:pPr lvl="1"/>
            <a:r>
              <a:rPr lang="fi-FI" dirty="0" err="1" smtClean="0"/>
              <a:t>Nurses</a:t>
            </a:r>
            <a:r>
              <a:rPr lang="fi-FI" dirty="0" smtClean="0"/>
              <a:t> </a:t>
            </a:r>
            <a:r>
              <a:rPr lang="fi-FI" dirty="0" err="1" smtClean="0"/>
              <a:t>use</a:t>
            </a:r>
            <a:r>
              <a:rPr lang="fi-FI" dirty="0" smtClean="0"/>
              <a:t> ICPC</a:t>
            </a:r>
          </a:p>
          <a:p>
            <a:pPr lvl="1"/>
            <a:r>
              <a:rPr lang="fi-FI" dirty="0" smtClean="0"/>
              <a:t>National data </a:t>
            </a:r>
            <a:r>
              <a:rPr lang="fi-FI" dirty="0" err="1" smtClean="0"/>
              <a:t>collection</a:t>
            </a:r>
            <a:r>
              <a:rPr lang="fi-FI" dirty="0" smtClean="0"/>
              <a:t> of </a:t>
            </a:r>
            <a:r>
              <a:rPr lang="fi-FI" dirty="0" err="1" smtClean="0"/>
              <a:t>either</a:t>
            </a:r>
            <a:r>
              <a:rPr lang="fi-FI" dirty="0" smtClean="0"/>
              <a:t> </a:t>
            </a:r>
            <a:r>
              <a:rPr lang="fi-FI" dirty="0" err="1" smtClean="0"/>
              <a:t>one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4180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err="1"/>
              <a:t>Officially</a:t>
            </a:r>
            <a:r>
              <a:rPr lang="fi-FI" dirty="0"/>
              <a:t> 2 </a:t>
            </a:r>
            <a:r>
              <a:rPr lang="fi-FI" dirty="0" err="1"/>
              <a:t>payment</a:t>
            </a:r>
            <a:r>
              <a:rPr lang="fi-FI" dirty="0"/>
              <a:t> </a:t>
            </a:r>
            <a:r>
              <a:rPr lang="fi-FI" dirty="0" err="1" smtClean="0"/>
              <a:t>systems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b="1" dirty="0" err="1" smtClean="0">
                <a:solidFill>
                  <a:schemeClr val="tx2"/>
                </a:solidFill>
              </a:rPr>
              <a:t>Own</a:t>
            </a:r>
            <a:r>
              <a:rPr lang="fi-FI" b="1" dirty="0" smtClean="0">
                <a:solidFill>
                  <a:schemeClr val="tx2"/>
                </a:solidFill>
              </a:rPr>
              <a:t> GP</a:t>
            </a:r>
          </a:p>
          <a:p>
            <a:pPr lvl="1"/>
            <a:r>
              <a:rPr lang="fi-FI" dirty="0" err="1" smtClean="0"/>
              <a:t>Responsibility</a:t>
            </a:r>
            <a:r>
              <a:rPr lang="fi-FI" dirty="0" smtClean="0"/>
              <a:t> to </a:t>
            </a:r>
            <a:r>
              <a:rPr lang="fi-FI" dirty="0" err="1" smtClean="0"/>
              <a:t>take</a:t>
            </a:r>
            <a:r>
              <a:rPr lang="fi-FI" dirty="0" smtClean="0"/>
              <a:t> </a:t>
            </a:r>
            <a:r>
              <a:rPr lang="fi-FI" dirty="0" err="1" smtClean="0"/>
              <a:t>care</a:t>
            </a:r>
            <a:r>
              <a:rPr lang="fi-FI" dirty="0" smtClean="0"/>
              <a:t> of a </a:t>
            </a:r>
            <a:r>
              <a:rPr lang="fi-FI" dirty="0" err="1" smtClean="0"/>
              <a:t>named</a:t>
            </a:r>
            <a:r>
              <a:rPr lang="fi-FI" dirty="0" smtClean="0"/>
              <a:t> </a:t>
            </a:r>
            <a:r>
              <a:rPr lang="fi-FI" dirty="0" err="1" smtClean="0"/>
              <a:t>population</a:t>
            </a:r>
            <a:endParaRPr lang="fi-FI" dirty="0" smtClean="0"/>
          </a:p>
          <a:p>
            <a:pPr lvl="2"/>
            <a:r>
              <a:rPr lang="fi-FI" dirty="0" err="1" smtClean="0"/>
              <a:t>Populations</a:t>
            </a:r>
            <a:r>
              <a:rPr lang="fi-FI" dirty="0" smtClean="0"/>
              <a:t> </a:t>
            </a:r>
            <a:r>
              <a:rPr lang="fi-FI" dirty="0" err="1" smtClean="0"/>
              <a:t>usually</a:t>
            </a:r>
            <a:r>
              <a:rPr lang="fi-FI" dirty="0" smtClean="0"/>
              <a:t> 1800-2700</a:t>
            </a:r>
          </a:p>
          <a:p>
            <a:pPr lvl="1"/>
            <a:r>
              <a:rPr lang="fi-FI" dirty="0" err="1" smtClean="0"/>
              <a:t>Working</a:t>
            </a:r>
            <a:r>
              <a:rPr lang="fi-FI" dirty="0" smtClean="0"/>
              <a:t> </a:t>
            </a:r>
            <a:r>
              <a:rPr lang="fi-FI" dirty="0" err="1" smtClean="0"/>
              <a:t>time</a:t>
            </a:r>
            <a:r>
              <a:rPr lang="fi-FI" dirty="0" smtClean="0"/>
              <a:t> </a:t>
            </a:r>
            <a:r>
              <a:rPr lang="fi-FI" dirty="0" err="1" smtClean="0"/>
              <a:t>not</a:t>
            </a:r>
            <a:r>
              <a:rPr lang="fi-FI" dirty="0" smtClean="0"/>
              <a:t> </a:t>
            </a:r>
            <a:r>
              <a:rPr lang="fi-FI" dirty="0" err="1" smtClean="0"/>
              <a:t>measured</a:t>
            </a:r>
            <a:endParaRPr lang="fi-FI" dirty="0" smtClean="0"/>
          </a:p>
          <a:p>
            <a:pPr lvl="1"/>
            <a:r>
              <a:rPr lang="fi-FI" dirty="0" smtClean="0"/>
              <a:t>25-40% of </a:t>
            </a:r>
            <a:r>
              <a:rPr lang="fi-FI" dirty="0" err="1" smtClean="0"/>
              <a:t>payment</a:t>
            </a:r>
            <a:r>
              <a:rPr lang="fi-FI" dirty="0" smtClean="0"/>
              <a:t> </a:t>
            </a:r>
            <a:r>
              <a:rPr lang="fi-FI" dirty="0" err="1" smtClean="0"/>
              <a:t>depending</a:t>
            </a:r>
            <a:r>
              <a:rPr lang="fi-FI" dirty="0" smtClean="0"/>
              <a:t> on the </a:t>
            </a:r>
            <a:r>
              <a:rPr lang="fi-FI" dirty="0" err="1" smtClean="0"/>
              <a:t>workload</a:t>
            </a:r>
            <a:r>
              <a:rPr lang="fi-FI" dirty="0" smtClean="0"/>
              <a:t> (</a:t>
            </a:r>
            <a:r>
              <a:rPr lang="fi-FI" dirty="0" err="1" smtClean="0"/>
              <a:t>fee</a:t>
            </a:r>
            <a:r>
              <a:rPr lang="fi-FI" dirty="0" smtClean="0"/>
              <a:t> for </a:t>
            </a:r>
            <a:r>
              <a:rPr lang="fi-FI" dirty="0" err="1" smtClean="0"/>
              <a:t>service</a:t>
            </a:r>
            <a:r>
              <a:rPr lang="fi-FI" dirty="0" smtClean="0"/>
              <a:t>)</a:t>
            </a:r>
          </a:p>
          <a:p>
            <a:r>
              <a:rPr lang="fi-FI" b="1" dirty="0" err="1" smtClean="0">
                <a:solidFill>
                  <a:schemeClr val="accent1">
                    <a:lumMod val="75000"/>
                  </a:schemeClr>
                </a:solidFill>
              </a:rPr>
              <a:t>Traditional</a:t>
            </a:r>
            <a:endParaRPr lang="fi-FI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fi-FI" dirty="0" smtClean="0"/>
              <a:t>37 </a:t>
            </a:r>
            <a:r>
              <a:rPr lang="fi-FI" dirty="0" err="1" smtClean="0"/>
              <a:t>hours/week</a:t>
            </a:r>
            <a:endParaRPr lang="fi-FI" dirty="0" smtClean="0"/>
          </a:p>
          <a:p>
            <a:pPr lvl="1"/>
            <a:r>
              <a:rPr lang="fi-FI" dirty="0" smtClean="0"/>
              <a:t>10% of </a:t>
            </a:r>
            <a:r>
              <a:rPr lang="fi-FI" dirty="0" err="1" smtClean="0"/>
              <a:t>payment</a:t>
            </a:r>
            <a:r>
              <a:rPr lang="fi-FI" dirty="0" smtClean="0"/>
              <a:t> </a:t>
            </a:r>
            <a:r>
              <a:rPr lang="fi-FI" dirty="0" err="1" smtClean="0"/>
              <a:t>depends</a:t>
            </a:r>
            <a:r>
              <a:rPr lang="fi-FI" dirty="0" smtClean="0"/>
              <a:t> on the </a:t>
            </a:r>
            <a:r>
              <a:rPr lang="fi-FI" dirty="0" err="1" smtClean="0"/>
              <a:t>workload</a:t>
            </a:r>
            <a:r>
              <a:rPr lang="fi-FI" dirty="0" smtClean="0"/>
              <a:t> (</a:t>
            </a:r>
            <a:r>
              <a:rPr lang="fi-FI" dirty="0" err="1" smtClean="0"/>
              <a:t>fees</a:t>
            </a:r>
            <a:r>
              <a:rPr lang="fi-FI" dirty="0" smtClean="0"/>
              <a:t> for </a:t>
            </a:r>
            <a:r>
              <a:rPr lang="fi-FI" dirty="0" err="1" smtClean="0"/>
              <a:t>service</a:t>
            </a:r>
            <a:r>
              <a:rPr lang="fi-FI" dirty="0" smtClean="0"/>
              <a:t>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904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Many-many</a:t>
            </a:r>
            <a:r>
              <a:rPr lang="fi-FI" dirty="0" smtClean="0"/>
              <a:t> </a:t>
            </a:r>
            <a:r>
              <a:rPr lang="fi-FI" dirty="0" err="1" smtClean="0"/>
              <a:t>local</a:t>
            </a:r>
            <a:r>
              <a:rPr lang="fi-FI" dirty="0" smtClean="0"/>
              <a:t> </a:t>
            </a:r>
            <a:r>
              <a:rPr lang="fi-FI" dirty="0" err="1" smtClean="0"/>
              <a:t>agreements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 err="1" smtClean="0"/>
              <a:t>Now</a:t>
            </a:r>
            <a:r>
              <a:rPr lang="fi-FI" dirty="0" smtClean="0"/>
              <a:t> the </a:t>
            </a:r>
            <a:r>
              <a:rPr lang="fi-FI" dirty="0" err="1" smtClean="0"/>
              <a:t>majority</a:t>
            </a:r>
            <a:r>
              <a:rPr lang="fi-FI" dirty="0" smtClean="0"/>
              <a:t> of </a:t>
            </a:r>
            <a:r>
              <a:rPr lang="fi-FI" dirty="0" err="1" smtClean="0"/>
              <a:t>GP:s</a:t>
            </a:r>
            <a:r>
              <a:rPr lang="fi-FI" dirty="0" smtClean="0"/>
              <a:t> </a:t>
            </a:r>
            <a:r>
              <a:rPr lang="fi-FI" dirty="0" err="1" smtClean="0"/>
              <a:t>work</a:t>
            </a:r>
            <a:r>
              <a:rPr lang="fi-FI" dirty="0" smtClean="0"/>
              <a:t> </a:t>
            </a:r>
            <a:r>
              <a:rPr lang="fi-FI" dirty="0" err="1" smtClean="0"/>
              <a:t>under</a:t>
            </a:r>
            <a:r>
              <a:rPr lang="fi-FI" dirty="0" smtClean="0"/>
              <a:t> </a:t>
            </a:r>
            <a:r>
              <a:rPr lang="fi-FI" dirty="0" err="1" smtClean="0"/>
              <a:t>different</a:t>
            </a:r>
            <a:r>
              <a:rPr lang="fi-FI" dirty="0" smtClean="0"/>
              <a:t> </a:t>
            </a:r>
            <a:r>
              <a:rPr lang="fi-FI" dirty="0" err="1" smtClean="0"/>
              <a:t>locally</a:t>
            </a:r>
            <a:r>
              <a:rPr lang="fi-FI" dirty="0" smtClean="0"/>
              <a:t> </a:t>
            </a:r>
            <a:r>
              <a:rPr lang="fi-FI" dirty="0" err="1" smtClean="0"/>
              <a:t>agreed</a:t>
            </a:r>
            <a:r>
              <a:rPr lang="fi-FI" dirty="0" smtClean="0"/>
              <a:t> </a:t>
            </a:r>
            <a:r>
              <a:rPr lang="fi-FI" dirty="0" err="1" smtClean="0"/>
              <a:t>work/payment</a:t>
            </a:r>
            <a:r>
              <a:rPr lang="fi-FI" dirty="0" smtClean="0"/>
              <a:t> </a:t>
            </a:r>
            <a:r>
              <a:rPr lang="fi-FI" dirty="0" err="1" smtClean="0"/>
              <a:t>systems</a:t>
            </a:r>
            <a:endParaRPr lang="fi-FI" dirty="0" smtClean="0"/>
          </a:p>
          <a:p>
            <a:r>
              <a:rPr lang="fi-FI" dirty="0" err="1" smtClean="0"/>
              <a:t>Every</a:t>
            </a:r>
            <a:r>
              <a:rPr lang="fi-FI" dirty="0" smtClean="0"/>
              <a:t> </a:t>
            </a:r>
            <a:r>
              <a:rPr lang="fi-FI" dirty="0" err="1" smtClean="0"/>
              <a:t>health</a:t>
            </a:r>
            <a:r>
              <a:rPr lang="fi-FI" dirty="0" smtClean="0"/>
              <a:t> center </a:t>
            </a:r>
            <a:r>
              <a:rPr lang="fi-FI" dirty="0" err="1" smtClean="0"/>
              <a:t>has</a:t>
            </a:r>
            <a:r>
              <a:rPr lang="fi-FI" dirty="0" smtClean="0"/>
              <a:t> </a:t>
            </a:r>
            <a:r>
              <a:rPr lang="fi-FI" dirty="0" err="1" smtClean="0"/>
              <a:t>different</a:t>
            </a:r>
            <a:r>
              <a:rPr lang="fi-FI" dirty="0" smtClean="0"/>
              <a:t> </a:t>
            </a:r>
            <a:r>
              <a:rPr lang="fi-FI" dirty="0" err="1" smtClean="0"/>
              <a:t>agreements</a:t>
            </a:r>
            <a:endParaRPr lang="fi-FI" dirty="0" smtClean="0"/>
          </a:p>
          <a:p>
            <a:r>
              <a:rPr lang="fi-FI" b="1" dirty="0" err="1">
                <a:solidFill>
                  <a:schemeClr val="tx2"/>
                </a:solidFill>
              </a:rPr>
              <a:t>List</a:t>
            </a:r>
            <a:r>
              <a:rPr lang="fi-FI" b="1" dirty="0">
                <a:solidFill>
                  <a:schemeClr val="tx2"/>
                </a:solidFill>
              </a:rPr>
              <a:t> </a:t>
            </a:r>
            <a:r>
              <a:rPr lang="fi-FI" b="1" dirty="0" err="1">
                <a:solidFill>
                  <a:schemeClr val="tx2"/>
                </a:solidFill>
              </a:rPr>
              <a:t>models</a:t>
            </a:r>
            <a:endParaRPr lang="fi-FI" b="1" dirty="0">
              <a:solidFill>
                <a:schemeClr val="tx2"/>
              </a:solidFill>
            </a:endParaRPr>
          </a:p>
          <a:p>
            <a:pPr lvl="1"/>
            <a:r>
              <a:rPr lang="fi-FI" dirty="0" err="1" smtClean="0"/>
              <a:t>List</a:t>
            </a:r>
            <a:r>
              <a:rPr lang="fi-FI" dirty="0" smtClean="0"/>
              <a:t> of </a:t>
            </a:r>
            <a:r>
              <a:rPr lang="fi-FI" dirty="0" err="1" smtClean="0"/>
              <a:t>patients</a:t>
            </a:r>
            <a:r>
              <a:rPr lang="fi-FI" dirty="0" smtClean="0"/>
              <a:t> (</a:t>
            </a:r>
            <a:r>
              <a:rPr lang="fi-FI" dirty="0" err="1" smtClean="0"/>
              <a:t>some</a:t>
            </a:r>
            <a:r>
              <a:rPr lang="fi-FI" dirty="0" smtClean="0"/>
              <a:t> </a:t>
            </a:r>
            <a:r>
              <a:rPr lang="fi-FI" dirty="0" err="1" smtClean="0"/>
              <a:t>patients</a:t>
            </a:r>
            <a:r>
              <a:rPr lang="fi-FI" dirty="0" smtClean="0"/>
              <a:t> </a:t>
            </a:r>
            <a:r>
              <a:rPr lang="fi-FI" dirty="0" err="1" smtClean="0"/>
              <a:t>or</a:t>
            </a:r>
            <a:r>
              <a:rPr lang="fi-FI" dirty="0" smtClean="0"/>
              <a:t> </a:t>
            </a:r>
            <a:r>
              <a:rPr lang="fi-FI" dirty="0" err="1" smtClean="0"/>
              <a:t>all</a:t>
            </a:r>
            <a:r>
              <a:rPr lang="fi-FI" dirty="0" smtClean="0"/>
              <a:t> </a:t>
            </a:r>
            <a:r>
              <a:rPr lang="fi-FI" dirty="0" err="1" smtClean="0"/>
              <a:t>patients</a:t>
            </a:r>
            <a:r>
              <a:rPr lang="fi-FI" dirty="0" smtClean="0"/>
              <a:t>)</a:t>
            </a:r>
          </a:p>
          <a:p>
            <a:pPr lvl="1"/>
            <a:r>
              <a:rPr lang="fi-FI" dirty="0" err="1" smtClean="0"/>
              <a:t>Fee</a:t>
            </a:r>
            <a:r>
              <a:rPr lang="fi-FI" dirty="0" smtClean="0"/>
              <a:t> for </a:t>
            </a:r>
            <a:r>
              <a:rPr lang="fi-FI" dirty="0" err="1" smtClean="0"/>
              <a:t>service</a:t>
            </a:r>
            <a:r>
              <a:rPr lang="fi-FI" dirty="0" smtClean="0"/>
              <a:t>: 30-60% of </a:t>
            </a:r>
            <a:r>
              <a:rPr lang="fi-FI" dirty="0" err="1" smtClean="0"/>
              <a:t>total</a:t>
            </a:r>
            <a:r>
              <a:rPr lang="fi-FI" dirty="0" smtClean="0"/>
              <a:t> </a:t>
            </a:r>
            <a:r>
              <a:rPr lang="fi-FI" dirty="0" err="1" smtClean="0"/>
              <a:t>income</a:t>
            </a:r>
            <a:endParaRPr lang="fi-FI" dirty="0" smtClean="0"/>
          </a:p>
          <a:p>
            <a:pPr lvl="1"/>
            <a:r>
              <a:rPr lang="fi-FI" b="1" dirty="0" err="1" smtClean="0"/>
              <a:t>Worries</a:t>
            </a:r>
            <a:r>
              <a:rPr lang="fi-FI" b="1" dirty="0" smtClean="0"/>
              <a:t>:</a:t>
            </a:r>
            <a:r>
              <a:rPr lang="fi-FI" dirty="0" smtClean="0"/>
              <a:t>  </a:t>
            </a:r>
            <a:r>
              <a:rPr lang="fi-FI" dirty="0" err="1" smtClean="0"/>
              <a:t>Motivates</a:t>
            </a:r>
            <a:r>
              <a:rPr lang="fi-FI" dirty="0" smtClean="0"/>
              <a:t> to </a:t>
            </a:r>
            <a:r>
              <a:rPr lang="fi-FI" dirty="0" err="1" smtClean="0"/>
              <a:t>serve</a:t>
            </a:r>
            <a:r>
              <a:rPr lang="fi-FI" dirty="0" smtClean="0"/>
              <a:t> </a:t>
            </a:r>
            <a:r>
              <a:rPr lang="fi-FI" dirty="0" err="1" smtClean="0"/>
              <a:t>shortly</a:t>
            </a:r>
            <a:r>
              <a:rPr lang="fi-FI" dirty="0" smtClean="0"/>
              <a:t> </a:t>
            </a:r>
            <a:r>
              <a:rPr lang="fi-FI" dirty="0" err="1" smtClean="0"/>
              <a:t>many</a:t>
            </a:r>
            <a:r>
              <a:rPr lang="fi-FI" dirty="0" smtClean="0"/>
              <a:t> </a:t>
            </a:r>
            <a:r>
              <a:rPr lang="fi-FI" dirty="0" err="1" smtClean="0"/>
              <a:t>simple</a:t>
            </a:r>
            <a:r>
              <a:rPr lang="fi-FI" dirty="0" smtClean="0"/>
              <a:t> </a:t>
            </a:r>
            <a:r>
              <a:rPr lang="fi-FI" dirty="0" err="1" smtClean="0"/>
              <a:t>patients</a:t>
            </a:r>
            <a:endParaRPr lang="fi-FI" dirty="0" smtClean="0"/>
          </a:p>
          <a:p>
            <a:r>
              <a:rPr lang="fi-FI" b="1" dirty="0" err="1" smtClean="0">
                <a:solidFill>
                  <a:schemeClr val="tx2"/>
                </a:solidFill>
              </a:rPr>
              <a:t>Fixed</a:t>
            </a:r>
            <a:r>
              <a:rPr lang="fi-FI" b="1" dirty="0" smtClean="0">
                <a:solidFill>
                  <a:schemeClr val="tx2"/>
                </a:solidFill>
              </a:rPr>
              <a:t> </a:t>
            </a:r>
            <a:r>
              <a:rPr lang="fi-FI" b="1" dirty="0" err="1" smtClean="0">
                <a:solidFill>
                  <a:schemeClr val="tx2"/>
                </a:solidFill>
              </a:rPr>
              <a:t>wages</a:t>
            </a:r>
            <a:endParaRPr lang="fi-FI" b="1" dirty="0" smtClean="0">
              <a:solidFill>
                <a:schemeClr val="tx2"/>
              </a:solidFill>
            </a:endParaRPr>
          </a:p>
          <a:p>
            <a:pPr lvl="1"/>
            <a:r>
              <a:rPr lang="fi-FI" dirty="0" err="1" smtClean="0"/>
              <a:t>All</a:t>
            </a:r>
            <a:r>
              <a:rPr lang="fi-FI" dirty="0" smtClean="0"/>
              <a:t> </a:t>
            </a:r>
            <a:r>
              <a:rPr lang="fi-FI" dirty="0" err="1" smtClean="0"/>
              <a:t>inclusive</a:t>
            </a:r>
            <a:endParaRPr lang="fi-FI" dirty="0" smtClean="0"/>
          </a:p>
          <a:p>
            <a:pPr lvl="1"/>
            <a:r>
              <a:rPr lang="fi-FI" b="1" dirty="0" err="1" smtClean="0"/>
              <a:t>Worries</a:t>
            </a:r>
            <a:r>
              <a:rPr lang="fi-FI" b="1" dirty="0" smtClean="0"/>
              <a:t>: </a:t>
            </a:r>
            <a:r>
              <a:rPr lang="fi-FI" dirty="0" err="1" smtClean="0"/>
              <a:t>Motivates</a:t>
            </a:r>
            <a:r>
              <a:rPr lang="fi-FI" dirty="0" smtClean="0"/>
              <a:t> to </a:t>
            </a:r>
            <a:r>
              <a:rPr lang="fi-FI" dirty="0" err="1" smtClean="0"/>
              <a:t>spend</a:t>
            </a:r>
            <a:r>
              <a:rPr lang="fi-FI" dirty="0" smtClean="0"/>
              <a:t> </a:t>
            </a:r>
            <a:r>
              <a:rPr lang="fi-FI" dirty="0" err="1" smtClean="0"/>
              <a:t>time</a:t>
            </a:r>
            <a:r>
              <a:rPr lang="fi-FI" dirty="0" smtClean="0"/>
              <a:t> </a:t>
            </a:r>
            <a:r>
              <a:rPr lang="fi-FI" dirty="0" err="1" smtClean="0"/>
              <a:t>peacefully</a:t>
            </a:r>
            <a:r>
              <a:rPr lang="fi-FI" dirty="0" smtClean="0"/>
              <a:t> in the </a:t>
            </a:r>
            <a:r>
              <a:rPr lang="fi-FI" dirty="0" err="1" smtClean="0"/>
              <a:t>office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8523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Salaries</a:t>
            </a:r>
            <a:r>
              <a:rPr lang="fi-FI" dirty="0" smtClean="0"/>
              <a:t> </a:t>
            </a:r>
            <a:r>
              <a:rPr lang="fi-FI" dirty="0" err="1" smtClean="0"/>
              <a:t>developments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r>
              <a:rPr lang="fi-FI" dirty="0" smtClean="0"/>
              <a:t>2012-2013 </a:t>
            </a:r>
            <a:r>
              <a:rPr lang="fi-FI" dirty="0" err="1" smtClean="0"/>
              <a:t>central</a:t>
            </a:r>
            <a:r>
              <a:rPr lang="fi-FI" dirty="0" smtClean="0"/>
              <a:t> </a:t>
            </a:r>
            <a:r>
              <a:rPr lang="fi-FI" dirty="0" err="1" smtClean="0"/>
              <a:t>agreement</a:t>
            </a:r>
            <a:r>
              <a:rPr lang="fi-FI" dirty="0" smtClean="0"/>
              <a:t>: 2,4%</a:t>
            </a:r>
          </a:p>
          <a:p>
            <a:r>
              <a:rPr lang="fi-FI" dirty="0" smtClean="0"/>
              <a:t>2010-2011 </a:t>
            </a:r>
            <a:r>
              <a:rPr lang="fi-FI" dirty="0" err="1" smtClean="0"/>
              <a:t>development</a:t>
            </a:r>
            <a:r>
              <a:rPr lang="fi-FI" dirty="0" smtClean="0"/>
              <a:t> </a:t>
            </a:r>
          </a:p>
          <a:p>
            <a:pPr lvl="1"/>
            <a:r>
              <a:rPr lang="fi-FI" dirty="0" err="1" smtClean="0"/>
              <a:t>Normal</a:t>
            </a:r>
            <a:r>
              <a:rPr lang="fi-FI" dirty="0" smtClean="0"/>
              <a:t>  </a:t>
            </a:r>
            <a:r>
              <a:rPr lang="fi-FI" dirty="0" err="1" smtClean="0"/>
              <a:t>hours</a:t>
            </a:r>
            <a:r>
              <a:rPr lang="fi-FI" dirty="0" smtClean="0"/>
              <a:t> </a:t>
            </a:r>
            <a:r>
              <a:rPr lang="fi-FI" dirty="0" err="1" smtClean="0"/>
              <a:t>wages</a:t>
            </a:r>
            <a:r>
              <a:rPr lang="fi-FI" dirty="0" smtClean="0"/>
              <a:t> +3,6% for </a:t>
            </a:r>
            <a:r>
              <a:rPr lang="fi-FI" dirty="0" err="1" smtClean="0"/>
              <a:t>physicians</a:t>
            </a:r>
            <a:endParaRPr lang="fi-FI" dirty="0" smtClean="0"/>
          </a:p>
          <a:p>
            <a:pPr lvl="2"/>
            <a:r>
              <a:rPr lang="fi-FI" dirty="0" err="1" smtClean="0"/>
              <a:t>Communal-sector</a:t>
            </a:r>
            <a:r>
              <a:rPr lang="fi-FI" dirty="0" smtClean="0"/>
              <a:t> </a:t>
            </a:r>
            <a:r>
              <a:rPr lang="fi-FI" dirty="0" err="1" smtClean="0"/>
              <a:t>alltogether</a:t>
            </a:r>
            <a:r>
              <a:rPr lang="fi-FI" dirty="0" smtClean="0"/>
              <a:t> 2,5%</a:t>
            </a:r>
          </a:p>
          <a:p>
            <a:pPr lvl="1"/>
            <a:r>
              <a:rPr lang="fi-FI" dirty="0" smtClean="0"/>
              <a:t>Total </a:t>
            </a:r>
            <a:r>
              <a:rPr lang="fi-FI" dirty="0" err="1" smtClean="0"/>
              <a:t>wages</a:t>
            </a:r>
            <a:r>
              <a:rPr lang="fi-FI" dirty="0" smtClean="0"/>
              <a:t> the </a:t>
            </a:r>
            <a:r>
              <a:rPr lang="fi-FI" dirty="0" err="1" smtClean="0"/>
              <a:t>difference</a:t>
            </a:r>
            <a:r>
              <a:rPr lang="fi-FI" dirty="0" smtClean="0"/>
              <a:t> 4,3% </a:t>
            </a:r>
            <a:r>
              <a:rPr lang="fi-FI" dirty="0" err="1" smtClean="0"/>
              <a:t>vs</a:t>
            </a:r>
            <a:r>
              <a:rPr lang="fi-FI" dirty="0" smtClean="0"/>
              <a:t> 2,5%</a:t>
            </a:r>
          </a:p>
          <a:p>
            <a:r>
              <a:rPr lang="fi-FI" dirty="0" err="1" smtClean="0"/>
              <a:t>Since</a:t>
            </a:r>
            <a:r>
              <a:rPr lang="fi-FI" dirty="0" smtClean="0"/>
              <a:t> 2000 (</a:t>
            </a:r>
            <a:r>
              <a:rPr lang="fi-FI" dirty="0" err="1" smtClean="0"/>
              <a:t>index</a:t>
            </a:r>
            <a:r>
              <a:rPr lang="fi-FI" dirty="0" smtClean="0"/>
              <a:t> 100) </a:t>
            </a:r>
            <a:r>
              <a:rPr lang="fi-FI" dirty="0" err="1" smtClean="0"/>
              <a:t>wages</a:t>
            </a:r>
            <a:r>
              <a:rPr lang="fi-FI" dirty="0" smtClean="0"/>
              <a:t> </a:t>
            </a:r>
            <a:r>
              <a:rPr lang="fi-FI" dirty="0" err="1" smtClean="0"/>
              <a:t>have</a:t>
            </a:r>
            <a:r>
              <a:rPr lang="fi-FI" dirty="0" smtClean="0"/>
              <a:t> </a:t>
            </a:r>
            <a:r>
              <a:rPr lang="fi-FI" dirty="0" err="1" smtClean="0"/>
              <a:t>risen</a:t>
            </a:r>
            <a:r>
              <a:rPr lang="fi-FI" dirty="0" smtClean="0"/>
              <a:t> </a:t>
            </a:r>
          </a:p>
          <a:p>
            <a:pPr lvl="1"/>
            <a:r>
              <a:rPr lang="fi-FI" dirty="0" err="1" smtClean="0"/>
              <a:t>Physicians</a:t>
            </a:r>
            <a:r>
              <a:rPr lang="fi-FI" dirty="0" smtClean="0"/>
              <a:t> in the </a:t>
            </a:r>
            <a:r>
              <a:rPr lang="fi-FI" dirty="0" err="1" smtClean="0"/>
              <a:t>communal</a:t>
            </a:r>
            <a:r>
              <a:rPr lang="fi-FI" dirty="0" smtClean="0"/>
              <a:t> </a:t>
            </a:r>
            <a:r>
              <a:rPr lang="fi-FI" dirty="0" err="1" smtClean="0"/>
              <a:t>sector</a:t>
            </a:r>
            <a:r>
              <a:rPr lang="fi-FI" dirty="0" smtClean="0"/>
              <a:t> to 160</a:t>
            </a:r>
          </a:p>
          <a:p>
            <a:pPr lvl="1"/>
            <a:r>
              <a:rPr lang="fi-FI" dirty="0" err="1" smtClean="0"/>
              <a:t>others</a:t>
            </a:r>
            <a:r>
              <a:rPr lang="fi-FI" dirty="0" smtClean="0"/>
              <a:t> in the </a:t>
            </a:r>
            <a:r>
              <a:rPr lang="fi-FI" dirty="0" err="1" smtClean="0"/>
              <a:t>average</a:t>
            </a:r>
            <a:r>
              <a:rPr lang="fi-FI" dirty="0" smtClean="0"/>
              <a:t> to 150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1114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Wages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In </a:t>
            </a:r>
            <a:r>
              <a:rPr lang="fi-FI" dirty="0" err="1" smtClean="0"/>
              <a:t>Regular</a:t>
            </a:r>
            <a:r>
              <a:rPr lang="fi-FI" dirty="0" smtClean="0"/>
              <a:t> </a:t>
            </a:r>
            <a:r>
              <a:rPr lang="fi-FI" dirty="0" err="1" smtClean="0"/>
              <a:t>hours</a:t>
            </a:r>
            <a:r>
              <a:rPr lang="fi-FI" dirty="0" smtClean="0"/>
              <a:t> 2011</a:t>
            </a:r>
          </a:p>
          <a:p>
            <a:pPr lvl="1"/>
            <a:r>
              <a:rPr lang="fi-FI" dirty="0" smtClean="0"/>
              <a:t>6500 € / </a:t>
            </a:r>
            <a:r>
              <a:rPr lang="fi-FI" dirty="0" err="1" smtClean="0"/>
              <a:t>month</a:t>
            </a:r>
            <a:r>
              <a:rPr lang="fi-FI" dirty="0" smtClean="0"/>
              <a:t> </a:t>
            </a:r>
            <a:r>
              <a:rPr lang="fi-FI" dirty="0" err="1" smtClean="0"/>
              <a:t>GP:s</a:t>
            </a:r>
            <a:endParaRPr lang="fi-FI" dirty="0" smtClean="0"/>
          </a:p>
          <a:p>
            <a:pPr lvl="1"/>
            <a:r>
              <a:rPr lang="fi-FI" dirty="0" smtClean="0"/>
              <a:t>5800 € / </a:t>
            </a:r>
            <a:r>
              <a:rPr lang="fi-FI" dirty="0" err="1" smtClean="0"/>
              <a:t>month</a:t>
            </a:r>
            <a:r>
              <a:rPr lang="fi-FI" dirty="0" smtClean="0"/>
              <a:t> </a:t>
            </a:r>
            <a:r>
              <a:rPr lang="fi-FI" dirty="0" err="1" smtClean="0"/>
              <a:t>hospital</a:t>
            </a:r>
            <a:r>
              <a:rPr lang="fi-FI" dirty="0" smtClean="0"/>
              <a:t> </a:t>
            </a:r>
            <a:r>
              <a:rPr lang="fi-FI" dirty="0" err="1" smtClean="0"/>
              <a:t>doctors</a:t>
            </a:r>
            <a:endParaRPr lang="fi-FI" dirty="0" smtClean="0"/>
          </a:p>
          <a:p>
            <a:r>
              <a:rPr lang="fi-FI" dirty="0" err="1" smtClean="0"/>
              <a:t>GP:s</a:t>
            </a:r>
            <a:r>
              <a:rPr lang="fi-FI" dirty="0" smtClean="0"/>
              <a:t> </a:t>
            </a:r>
            <a:r>
              <a:rPr lang="fi-FI" dirty="0" err="1" smtClean="0"/>
              <a:t>get</a:t>
            </a:r>
            <a:r>
              <a:rPr lang="fi-FI" dirty="0" smtClean="0"/>
              <a:t> </a:t>
            </a:r>
            <a:r>
              <a:rPr lang="fi-FI" dirty="0" err="1" smtClean="0"/>
              <a:t>better</a:t>
            </a:r>
            <a:r>
              <a:rPr lang="fi-FI" dirty="0" smtClean="0"/>
              <a:t> </a:t>
            </a:r>
            <a:r>
              <a:rPr lang="fi-FI" dirty="0" err="1" smtClean="0"/>
              <a:t>payed</a:t>
            </a:r>
            <a:r>
              <a:rPr lang="fi-FI" dirty="0" smtClean="0"/>
              <a:t> in </a:t>
            </a:r>
            <a:r>
              <a:rPr lang="fi-FI" dirty="0" err="1" smtClean="0"/>
              <a:t>start</a:t>
            </a:r>
            <a:r>
              <a:rPr lang="fi-FI" dirty="0" smtClean="0"/>
              <a:t> of </a:t>
            </a:r>
            <a:r>
              <a:rPr lang="fi-FI" dirty="0" err="1" smtClean="0"/>
              <a:t>their</a:t>
            </a:r>
            <a:r>
              <a:rPr lang="fi-FI" dirty="0" smtClean="0"/>
              <a:t> </a:t>
            </a:r>
            <a:r>
              <a:rPr lang="fi-FI" dirty="0" err="1" smtClean="0"/>
              <a:t>career</a:t>
            </a:r>
            <a:r>
              <a:rPr lang="fi-FI" dirty="0" smtClean="0"/>
              <a:t> </a:t>
            </a:r>
            <a:r>
              <a:rPr lang="fi-FI" dirty="0" err="1" smtClean="0"/>
              <a:t>but</a:t>
            </a:r>
            <a:r>
              <a:rPr lang="fi-FI" dirty="0" smtClean="0"/>
              <a:t> </a:t>
            </a:r>
            <a:r>
              <a:rPr lang="fi-FI" dirty="0" err="1" smtClean="0"/>
              <a:t>hospitaldoctors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coming</a:t>
            </a:r>
            <a:r>
              <a:rPr lang="fi-FI" dirty="0" smtClean="0"/>
              <a:t> </a:t>
            </a:r>
            <a:r>
              <a:rPr lang="fi-FI" dirty="0" err="1" smtClean="0"/>
              <a:t>slower</a:t>
            </a:r>
            <a:r>
              <a:rPr lang="fi-FI" dirty="0" smtClean="0"/>
              <a:t> to </a:t>
            </a:r>
            <a:r>
              <a:rPr lang="fi-FI" dirty="0" err="1" smtClean="0"/>
              <a:t>their</a:t>
            </a:r>
            <a:r>
              <a:rPr lang="fi-FI" dirty="0" smtClean="0"/>
              <a:t> </a:t>
            </a:r>
            <a:r>
              <a:rPr lang="fi-FI" dirty="0" err="1" smtClean="0"/>
              <a:t>peak</a:t>
            </a:r>
            <a:endParaRPr lang="fi-FI" dirty="0" smtClean="0"/>
          </a:p>
          <a:p>
            <a:r>
              <a:rPr lang="fi-FI" dirty="0" err="1" smtClean="0"/>
              <a:t>Wagedevelopment</a:t>
            </a:r>
            <a:r>
              <a:rPr lang="fi-FI" dirty="0" smtClean="0"/>
              <a:t> 2009 -2011 </a:t>
            </a:r>
            <a:r>
              <a:rPr lang="fi-FI" dirty="0" err="1" smtClean="0"/>
              <a:t>among</a:t>
            </a:r>
            <a:r>
              <a:rPr lang="fi-FI" dirty="0" smtClean="0"/>
              <a:t> </a:t>
            </a:r>
            <a:r>
              <a:rPr lang="fi-FI" dirty="0" err="1" smtClean="0"/>
              <a:t>GP:s</a:t>
            </a:r>
            <a:r>
              <a:rPr lang="fi-FI" dirty="0" smtClean="0"/>
              <a:t> </a:t>
            </a:r>
            <a:r>
              <a:rPr lang="fi-FI" dirty="0" err="1" smtClean="0"/>
              <a:t>has</a:t>
            </a:r>
            <a:r>
              <a:rPr lang="fi-FI" dirty="0" smtClean="0"/>
              <a:t> </a:t>
            </a:r>
            <a:r>
              <a:rPr lang="fi-FI" dirty="0" err="1" smtClean="0"/>
              <a:t>been</a:t>
            </a:r>
            <a:r>
              <a:rPr lang="fi-FI" dirty="0" smtClean="0"/>
              <a:t> </a:t>
            </a:r>
            <a:r>
              <a:rPr lang="fi-FI" dirty="0" err="1" smtClean="0"/>
              <a:t>positive</a:t>
            </a:r>
            <a:endParaRPr lang="fi-FI" dirty="0" smtClean="0"/>
          </a:p>
          <a:p>
            <a:pPr lvl="1"/>
            <a:r>
              <a:rPr lang="fi-FI" dirty="0" err="1" smtClean="0"/>
              <a:t>non</a:t>
            </a:r>
            <a:r>
              <a:rPr lang="fi-FI" dirty="0" smtClean="0"/>
              <a:t> </a:t>
            </a:r>
            <a:r>
              <a:rPr lang="fi-FI" dirty="0" err="1" smtClean="0"/>
              <a:t>specialists</a:t>
            </a:r>
            <a:r>
              <a:rPr lang="fi-FI" dirty="0" smtClean="0"/>
              <a:t> 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+ 12,8 %</a:t>
            </a:r>
          </a:p>
          <a:p>
            <a:pPr lvl="1"/>
            <a:r>
              <a:rPr lang="fi-FI" dirty="0" err="1" smtClean="0"/>
              <a:t>specialists</a:t>
            </a:r>
            <a:r>
              <a:rPr lang="fi-FI" dirty="0" smtClean="0"/>
              <a:t> 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+ 6,5%</a:t>
            </a:r>
          </a:p>
          <a:p>
            <a:pPr lvl="1"/>
            <a:r>
              <a:rPr lang="fi-FI" dirty="0" err="1" smtClean="0"/>
              <a:t>Difference</a:t>
            </a:r>
            <a:r>
              <a:rPr lang="fi-FI" dirty="0" smtClean="0"/>
              <a:t> </a:t>
            </a:r>
            <a:r>
              <a:rPr lang="fi-FI" dirty="0" err="1" smtClean="0"/>
              <a:t>now</a:t>
            </a:r>
            <a:r>
              <a:rPr lang="fi-FI" dirty="0" smtClean="0"/>
              <a:t> </a:t>
            </a:r>
            <a:r>
              <a:rPr lang="fi-FI" dirty="0" err="1" smtClean="0"/>
              <a:t>about</a:t>
            </a:r>
            <a:r>
              <a:rPr lang="fi-FI" dirty="0" smtClean="0"/>
              <a:t> 600€/month</a:t>
            </a:r>
          </a:p>
        </p:txBody>
      </p:sp>
    </p:spTree>
    <p:extLst>
      <p:ext uri="{BB962C8B-B14F-4D97-AF65-F5344CB8AC3E}">
        <p14:creationId xmlns:p14="http://schemas.microsoft.com/office/powerpoint/2010/main" val="1133102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 smtClean="0">
                <a:solidFill>
                  <a:schemeClr val="bg1">
                    <a:lumMod val="95000"/>
                  </a:schemeClr>
                </a:solidFill>
              </a:rPr>
              <a:t>Let´s</a:t>
            </a:r>
            <a:r>
              <a:rPr lang="fi-FI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fi-FI" dirty="0" err="1" smtClean="0">
                <a:solidFill>
                  <a:schemeClr val="bg1">
                    <a:lumMod val="95000"/>
                  </a:schemeClr>
                </a:solidFill>
              </a:rPr>
              <a:t>keep</a:t>
            </a:r>
            <a:r>
              <a:rPr lang="fi-FI" dirty="0" smtClean="0">
                <a:solidFill>
                  <a:schemeClr val="bg1">
                    <a:lumMod val="95000"/>
                  </a:schemeClr>
                </a:solidFill>
              </a:rPr>
              <a:t> us </a:t>
            </a:r>
            <a:r>
              <a:rPr lang="fi-FI" dirty="0" err="1" smtClean="0">
                <a:solidFill>
                  <a:schemeClr val="bg1">
                    <a:lumMod val="95000"/>
                  </a:schemeClr>
                </a:solidFill>
              </a:rPr>
              <a:t>fit</a:t>
            </a:r>
            <a:r>
              <a:rPr lang="fi-FI" dirty="0" smtClean="0">
                <a:solidFill>
                  <a:schemeClr val="bg1">
                    <a:lumMod val="95000"/>
                  </a:schemeClr>
                </a:solidFill>
              </a:rPr>
              <a:t/>
            </a:r>
            <a:br>
              <a:rPr lang="fi-FI" dirty="0" smtClean="0">
                <a:solidFill>
                  <a:schemeClr val="bg1">
                    <a:lumMod val="95000"/>
                  </a:schemeClr>
                </a:solidFill>
              </a:rPr>
            </a:br>
            <a:r>
              <a:rPr lang="fi-FI" dirty="0" err="1" smtClean="0">
                <a:solidFill>
                  <a:schemeClr val="bg1">
                    <a:lumMod val="95000"/>
                  </a:schemeClr>
                </a:solidFill>
              </a:rPr>
              <a:t>It</a:t>
            </a:r>
            <a:r>
              <a:rPr lang="fi-FI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fi-FI" dirty="0" err="1" smtClean="0">
                <a:solidFill>
                  <a:schemeClr val="bg1">
                    <a:lumMod val="95000"/>
                  </a:schemeClr>
                </a:solidFill>
              </a:rPr>
              <a:t>helps</a:t>
            </a:r>
            <a:r>
              <a:rPr lang="fi-FI" dirty="0" smtClean="0">
                <a:solidFill>
                  <a:schemeClr val="bg1">
                    <a:lumMod val="95000"/>
                  </a:schemeClr>
                </a:solidFill>
              </a:rPr>
              <a:t> in </a:t>
            </a:r>
            <a:r>
              <a:rPr lang="fi-FI" dirty="0" err="1" smtClean="0">
                <a:solidFill>
                  <a:schemeClr val="bg1">
                    <a:lumMod val="95000"/>
                  </a:schemeClr>
                </a:solidFill>
              </a:rPr>
              <a:t>keeping</a:t>
            </a:r>
            <a:r>
              <a:rPr lang="fi-FI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fi-FI" dirty="0" err="1" smtClean="0">
                <a:solidFill>
                  <a:schemeClr val="bg1">
                    <a:lumMod val="95000"/>
                  </a:schemeClr>
                </a:solidFill>
              </a:rPr>
              <a:t>others</a:t>
            </a:r>
            <a:r>
              <a:rPr lang="fi-FI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fi-FI" dirty="0" err="1" smtClean="0">
                <a:solidFill>
                  <a:schemeClr val="bg1">
                    <a:lumMod val="95000"/>
                  </a:schemeClr>
                </a:solidFill>
              </a:rPr>
              <a:t>fit</a:t>
            </a:r>
            <a:endParaRPr lang="fi-FI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556792"/>
            <a:ext cx="7478083" cy="5446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008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Topics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  <a:p>
            <a:r>
              <a:rPr lang="fi-FI" dirty="0" smtClean="0"/>
              <a:t>Health </a:t>
            </a:r>
            <a:r>
              <a:rPr lang="fi-FI" dirty="0" err="1" smtClean="0"/>
              <a:t>care</a:t>
            </a:r>
            <a:r>
              <a:rPr lang="fi-FI" dirty="0" smtClean="0"/>
              <a:t> </a:t>
            </a:r>
            <a:r>
              <a:rPr lang="fi-FI" dirty="0" err="1" smtClean="0"/>
              <a:t>reform</a:t>
            </a:r>
            <a:endParaRPr lang="fi-FI" dirty="0" smtClean="0"/>
          </a:p>
          <a:p>
            <a:r>
              <a:rPr lang="fi-FI" dirty="0" err="1" smtClean="0"/>
              <a:t>Privatisation</a:t>
            </a:r>
            <a:endParaRPr lang="fi-FI" dirty="0" smtClean="0"/>
          </a:p>
          <a:p>
            <a:r>
              <a:rPr lang="fi-FI" dirty="0" err="1" smtClean="0"/>
              <a:t>Positive</a:t>
            </a:r>
            <a:r>
              <a:rPr lang="fi-FI" dirty="0" smtClean="0"/>
              <a:t> </a:t>
            </a:r>
            <a:r>
              <a:rPr lang="fi-FI" dirty="0" err="1" smtClean="0"/>
              <a:t>trends</a:t>
            </a:r>
            <a:r>
              <a:rPr lang="fi-FI" dirty="0" smtClean="0"/>
              <a:t> for general </a:t>
            </a:r>
            <a:r>
              <a:rPr lang="fi-FI" dirty="0" err="1" smtClean="0"/>
              <a:t>medicine</a:t>
            </a:r>
            <a:endParaRPr lang="fi-FI" dirty="0" smtClean="0"/>
          </a:p>
          <a:p>
            <a:r>
              <a:rPr lang="fi-FI" dirty="0" err="1" smtClean="0"/>
              <a:t>Salaries</a:t>
            </a:r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5013176"/>
            <a:ext cx="3541776" cy="1207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98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Arto Virtanen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GP in Nurmijärvi </a:t>
            </a:r>
            <a:r>
              <a:rPr lang="fi-FI" dirty="0" err="1" smtClean="0"/>
              <a:t>County</a:t>
            </a:r>
            <a:r>
              <a:rPr lang="fi-FI" dirty="0" smtClean="0"/>
              <a:t> </a:t>
            </a:r>
            <a:r>
              <a:rPr lang="fi-FI" dirty="0" err="1" smtClean="0"/>
              <a:t>since</a:t>
            </a:r>
            <a:r>
              <a:rPr lang="fi-FI" dirty="0" smtClean="0"/>
              <a:t> 1985</a:t>
            </a:r>
          </a:p>
          <a:p>
            <a:r>
              <a:rPr lang="fi-FI" dirty="0" smtClean="0"/>
              <a:t>Rajamäki Health </a:t>
            </a:r>
            <a:r>
              <a:rPr lang="fi-FI" dirty="0" err="1" smtClean="0"/>
              <a:t>station</a:t>
            </a:r>
            <a:r>
              <a:rPr lang="fi-FI" dirty="0" smtClean="0"/>
              <a:t> in Nurmijärvi:</a:t>
            </a:r>
          </a:p>
          <a:p>
            <a:pPr lvl="1"/>
            <a:r>
              <a:rPr lang="fi-FI" dirty="0" smtClean="0"/>
              <a:t>Nurmijärvi </a:t>
            </a:r>
            <a:r>
              <a:rPr lang="fi-FI" dirty="0" err="1" smtClean="0"/>
              <a:t>has</a:t>
            </a:r>
            <a:r>
              <a:rPr lang="fi-FI" dirty="0" smtClean="0"/>
              <a:t> 41000 </a:t>
            </a:r>
            <a:r>
              <a:rPr lang="fi-FI" dirty="0" err="1" smtClean="0"/>
              <a:t>inhabitants</a:t>
            </a:r>
            <a:r>
              <a:rPr lang="fi-FI" dirty="0" smtClean="0"/>
              <a:t>, </a:t>
            </a:r>
          </a:p>
          <a:p>
            <a:pPr lvl="1"/>
            <a:r>
              <a:rPr lang="fi-FI" dirty="0" smtClean="0"/>
              <a:t>40km north of Helsinki</a:t>
            </a:r>
          </a:p>
          <a:p>
            <a:pPr lvl="1"/>
            <a:r>
              <a:rPr lang="fi-FI" dirty="0" smtClean="0"/>
              <a:t>Rajamäki </a:t>
            </a:r>
            <a:r>
              <a:rPr lang="fi-FI" dirty="0" err="1" smtClean="0"/>
              <a:t>has</a:t>
            </a:r>
            <a:r>
              <a:rPr lang="fi-FI" smtClean="0"/>
              <a:t> 6000 </a:t>
            </a:r>
            <a:r>
              <a:rPr lang="fi-FI" dirty="0" err="1" smtClean="0"/>
              <a:t>inhabitants</a:t>
            </a:r>
            <a:r>
              <a:rPr lang="fi-FI" dirty="0" smtClean="0"/>
              <a:t>, 3 </a:t>
            </a:r>
            <a:r>
              <a:rPr lang="fi-FI" dirty="0" err="1" smtClean="0"/>
              <a:t>GP:s</a:t>
            </a:r>
            <a:endParaRPr lang="fi-FI" dirty="0" smtClean="0"/>
          </a:p>
          <a:p>
            <a:r>
              <a:rPr lang="fi-FI" dirty="0" err="1" smtClean="0"/>
              <a:t>Non-specialist</a:t>
            </a:r>
            <a:endParaRPr lang="fi-FI" dirty="0" smtClean="0"/>
          </a:p>
          <a:p>
            <a:r>
              <a:rPr lang="fi-FI" dirty="0" smtClean="0"/>
              <a:t>GPF Board </a:t>
            </a:r>
            <a:r>
              <a:rPr lang="fi-FI" dirty="0" err="1" smtClean="0"/>
              <a:t>since</a:t>
            </a:r>
            <a:r>
              <a:rPr lang="fi-FI" dirty="0" smtClean="0"/>
              <a:t> 2002</a:t>
            </a:r>
          </a:p>
          <a:p>
            <a:r>
              <a:rPr lang="fi-FI" dirty="0" smtClean="0"/>
              <a:t>GPF Chair </a:t>
            </a:r>
            <a:r>
              <a:rPr lang="fi-FI" dirty="0" err="1" smtClean="0"/>
              <a:t>since</a:t>
            </a:r>
            <a:r>
              <a:rPr lang="fi-FI" dirty="0" smtClean="0"/>
              <a:t> 2011</a:t>
            </a:r>
          </a:p>
        </p:txBody>
      </p:sp>
    </p:spTree>
    <p:extLst>
      <p:ext uri="{BB962C8B-B14F-4D97-AF65-F5344CB8AC3E}">
        <p14:creationId xmlns:p14="http://schemas.microsoft.com/office/powerpoint/2010/main" val="2919886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143000"/>
          </a:xfrm>
        </p:spPr>
        <p:txBody>
          <a:bodyPr>
            <a:normAutofit/>
          </a:bodyPr>
          <a:lstStyle/>
          <a:p>
            <a:r>
              <a:rPr lang="fi-FI" sz="3600" dirty="0" err="1" smtClean="0">
                <a:solidFill>
                  <a:schemeClr val="accent1">
                    <a:lumMod val="75000"/>
                  </a:schemeClr>
                </a:solidFill>
              </a:rPr>
              <a:t>Municipalities</a:t>
            </a:r>
            <a:r>
              <a:rPr lang="fi-FI" sz="3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sz="3600" dirty="0" err="1" smtClean="0">
                <a:solidFill>
                  <a:schemeClr val="accent1">
                    <a:lumMod val="75000"/>
                  </a:schemeClr>
                </a:solidFill>
              </a:rPr>
              <a:t>responsabilities</a:t>
            </a:r>
            <a:r>
              <a:rPr lang="fi-FI" sz="3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sz="3600" dirty="0" err="1" smtClean="0">
                <a:solidFill>
                  <a:schemeClr val="accent1">
                    <a:lumMod val="75000"/>
                  </a:schemeClr>
                </a:solidFill>
              </a:rPr>
              <a:t>are</a:t>
            </a:r>
            <a:r>
              <a:rPr lang="fi-FI" sz="3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sz="3600" dirty="0" err="1" smtClean="0">
                <a:solidFill>
                  <a:schemeClr val="accent1">
                    <a:lumMod val="75000"/>
                  </a:schemeClr>
                </a:solidFill>
              </a:rPr>
              <a:t>changing</a:t>
            </a:r>
            <a:endParaRPr lang="fi-FI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400" y="2060848"/>
            <a:ext cx="4633664" cy="4525963"/>
          </a:xfrm>
        </p:spPr>
        <p:txBody>
          <a:bodyPr>
            <a:normAutofit/>
          </a:bodyPr>
          <a:lstStyle/>
          <a:p>
            <a:r>
              <a:rPr lang="fi-FI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Before</a:t>
            </a:r>
            <a:endParaRPr lang="fi-FI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i-FI" dirty="0" err="1">
                <a:solidFill>
                  <a:schemeClr val="accent1">
                    <a:lumMod val="75000"/>
                  </a:schemeClr>
                </a:solidFill>
              </a:rPr>
              <a:t>Municipalities</a:t>
            </a:r>
            <a:r>
              <a:rPr lang="fi-FI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fi-FI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fi-FI" dirty="0" err="1" smtClean="0">
                <a:solidFill>
                  <a:schemeClr val="accent1">
                    <a:lumMod val="75000"/>
                  </a:schemeClr>
                </a:solidFill>
              </a:rPr>
              <a:t>Organize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dirty="0" err="1" smtClean="0">
                <a:solidFill>
                  <a:schemeClr val="accent1">
                    <a:lumMod val="75000"/>
                  </a:schemeClr>
                </a:solidFill>
              </a:rPr>
              <a:t>Primary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dirty="0" err="1" smtClean="0">
                <a:solidFill>
                  <a:schemeClr val="accent1">
                    <a:lumMod val="75000"/>
                  </a:schemeClr>
                </a:solidFill>
              </a:rPr>
              <a:t>Care</a:t>
            </a:r>
            <a:endParaRPr lang="fi-FI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i-FI" dirty="0" err="1" smtClean="0">
                <a:solidFill>
                  <a:schemeClr val="accent1">
                    <a:lumMod val="75000"/>
                  </a:schemeClr>
                </a:solidFill>
              </a:rPr>
              <a:t>Hospital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dirty="0" err="1" smtClean="0">
                <a:solidFill>
                  <a:schemeClr val="accent1">
                    <a:lumMod val="75000"/>
                  </a:schemeClr>
                </a:solidFill>
              </a:rPr>
              <a:t>districts</a:t>
            </a:r>
            <a:endParaRPr lang="fi-FI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fi-FI" dirty="0" err="1" smtClean="0">
                <a:solidFill>
                  <a:schemeClr val="accent1">
                    <a:lumMod val="75000"/>
                  </a:schemeClr>
                </a:solidFill>
              </a:rPr>
              <a:t>Municipalities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as </a:t>
            </a:r>
            <a:r>
              <a:rPr lang="fi-FI" dirty="0" err="1" smtClean="0">
                <a:solidFill>
                  <a:schemeClr val="accent1">
                    <a:lumMod val="75000"/>
                  </a:schemeClr>
                </a:solidFill>
              </a:rPr>
              <a:t>members</a:t>
            </a:r>
            <a:endParaRPr lang="fi-FI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fi-FI" dirty="0" err="1" smtClean="0">
                <a:solidFill>
                  <a:schemeClr val="accent1">
                    <a:lumMod val="75000"/>
                  </a:schemeClr>
                </a:solidFill>
              </a:rPr>
              <a:t>Organize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dirty="0" err="1" smtClean="0">
                <a:solidFill>
                  <a:schemeClr val="accent1">
                    <a:lumMod val="75000"/>
                  </a:schemeClr>
                </a:solidFill>
              </a:rPr>
              <a:t>secondary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dirty="0" err="1" smtClean="0">
                <a:solidFill>
                  <a:schemeClr val="accent1">
                    <a:lumMod val="75000"/>
                  </a:schemeClr>
                </a:solidFill>
              </a:rPr>
              <a:t>care</a:t>
            </a:r>
            <a:endParaRPr lang="fi-FI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fi-FI" dirty="0" err="1" smtClean="0">
                <a:solidFill>
                  <a:schemeClr val="accent1">
                    <a:lumMod val="75000"/>
                  </a:schemeClr>
                </a:solidFill>
              </a:rPr>
              <a:t>Organize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dirty="0" err="1" smtClean="0">
                <a:solidFill>
                  <a:schemeClr val="accent1">
                    <a:lumMod val="75000"/>
                  </a:schemeClr>
                </a:solidFill>
              </a:rPr>
              <a:t>tertiary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dirty="0" err="1" smtClean="0">
                <a:solidFill>
                  <a:schemeClr val="accent1">
                    <a:lumMod val="75000"/>
                  </a:schemeClr>
                </a:solidFill>
              </a:rPr>
              <a:t>care</a:t>
            </a:r>
            <a:endParaRPr lang="fi-FI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fi-FI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Sisällön paikkamerkki 2"/>
          <p:cNvSpPr txBox="1">
            <a:spLocks/>
          </p:cNvSpPr>
          <p:nvPr/>
        </p:nvSpPr>
        <p:spPr>
          <a:xfrm>
            <a:off x="4741168" y="1484784"/>
            <a:ext cx="440283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fi-FI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oon</a:t>
            </a:r>
            <a:r>
              <a:rPr lang="fi-FI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r>
              <a:rPr lang="fi-FI" dirty="0" err="1" smtClean="0">
                <a:solidFill>
                  <a:schemeClr val="accent1">
                    <a:lumMod val="75000"/>
                  </a:schemeClr>
                </a:solidFill>
              </a:rPr>
              <a:t>Municipalities</a:t>
            </a:r>
            <a:endParaRPr lang="fi-FI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dirty="0" err="1" smtClean="0">
                <a:solidFill>
                  <a:schemeClr val="accent1">
                    <a:lumMod val="75000"/>
                  </a:schemeClr>
                </a:solidFill>
              </a:rPr>
              <a:t>organize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dirty="0" err="1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fi-FI" dirty="0" err="1" smtClean="0">
                <a:solidFill>
                  <a:schemeClr val="accent1">
                    <a:lumMod val="75000"/>
                  </a:schemeClr>
                </a:solidFill>
              </a:rPr>
              <a:t>rimary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and </a:t>
            </a:r>
            <a:r>
              <a:rPr lang="fi-FI" dirty="0" err="1" smtClean="0">
                <a:solidFill>
                  <a:schemeClr val="accent1">
                    <a:lumMod val="75000"/>
                  </a:schemeClr>
                </a:solidFill>
              </a:rPr>
              <a:t>are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dirty="0" err="1" smtClean="0">
                <a:solidFill>
                  <a:schemeClr val="accent1">
                    <a:lumMod val="75000"/>
                  </a:schemeClr>
                </a:solidFill>
              </a:rPr>
              <a:t>responsoble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for </a:t>
            </a:r>
            <a:r>
              <a:rPr lang="fi-FI" dirty="0" err="1" smtClean="0">
                <a:solidFill>
                  <a:schemeClr val="accent1">
                    <a:lumMod val="75000"/>
                  </a:schemeClr>
                </a:solidFill>
              </a:rPr>
              <a:t>secondary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dirty="0" err="1" smtClean="0">
                <a:solidFill>
                  <a:schemeClr val="accent1">
                    <a:lumMod val="75000"/>
                  </a:schemeClr>
                </a:solidFill>
              </a:rPr>
              <a:t>care</a:t>
            </a:r>
            <a:endParaRPr lang="fi-FI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i-FI" dirty="0" err="1" smtClean="0">
                <a:solidFill>
                  <a:schemeClr val="accent1">
                    <a:lumMod val="75000"/>
                  </a:schemeClr>
                </a:solidFill>
              </a:rPr>
              <a:t>Universityhospital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dirty="0" err="1" smtClean="0">
                <a:solidFill>
                  <a:schemeClr val="accent1">
                    <a:lumMod val="75000"/>
                  </a:schemeClr>
                </a:solidFill>
              </a:rPr>
              <a:t>districts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(5)</a:t>
            </a:r>
          </a:p>
          <a:p>
            <a:pPr lvl="1"/>
            <a:r>
              <a:rPr lang="fi-FI" dirty="0" err="1" smtClean="0">
                <a:solidFill>
                  <a:schemeClr val="accent1">
                    <a:lumMod val="75000"/>
                  </a:schemeClr>
                </a:solidFill>
              </a:rPr>
              <a:t>Organize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dirty="0" err="1" smtClean="0">
                <a:solidFill>
                  <a:schemeClr val="accent1">
                    <a:lumMod val="75000"/>
                  </a:schemeClr>
                </a:solidFill>
              </a:rPr>
              <a:t>tertiary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dirty="0" err="1" smtClean="0">
                <a:solidFill>
                  <a:schemeClr val="accent1">
                    <a:lumMod val="75000"/>
                  </a:schemeClr>
                </a:solidFill>
              </a:rPr>
              <a:t>care</a:t>
            </a:r>
            <a:endParaRPr lang="fi-FI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27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Reasonings</a:t>
            </a:r>
            <a:r>
              <a:rPr lang="fi-FI" dirty="0" smtClean="0"/>
              <a:t> for </a:t>
            </a:r>
            <a:r>
              <a:rPr lang="fi-FI" dirty="0" err="1" smtClean="0"/>
              <a:t>systemchange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err="1" smtClean="0"/>
              <a:t>primary</a:t>
            </a:r>
            <a:r>
              <a:rPr lang="fi-FI" dirty="0" smtClean="0"/>
              <a:t> and </a:t>
            </a:r>
            <a:r>
              <a:rPr lang="fi-FI" dirty="0" err="1" smtClean="0"/>
              <a:t>secondary</a:t>
            </a:r>
            <a:r>
              <a:rPr lang="fi-FI" dirty="0" smtClean="0"/>
              <a:t> </a:t>
            </a:r>
            <a:r>
              <a:rPr lang="fi-FI" dirty="0" err="1" smtClean="0"/>
              <a:t>care</a:t>
            </a:r>
            <a:r>
              <a:rPr lang="fi-FI" dirty="0" smtClean="0"/>
              <a:t> </a:t>
            </a:r>
            <a:r>
              <a:rPr lang="fi-FI" dirty="0" err="1" smtClean="0"/>
              <a:t>should</a:t>
            </a:r>
            <a:r>
              <a:rPr lang="fi-FI" dirty="0" smtClean="0"/>
              <a:t> </a:t>
            </a:r>
            <a:r>
              <a:rPr lang="fi-FI" b="1" dirty="0" err="1" smtClean="0">
                <a:solidFill>
                  <a:schemeClr val="accent1">
                    <a:lumMod val="75000"/>
                  </a:schemeClr>
                </a:solidFill>
              </a:rPr>
              <a:t>work</a:t>
            </a:r>
            <a:r>
              <a:rPr lang="fi-FI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b="1" dirty="0" err="1" smtClean="0">
                <a:solidFill>
                  <a:schemeClr val="accent1">
                    <a:lumMod val="75000"/>
                  </a:schemeClr>
                </a:solidFill>
              </a:rPr>
              <a:t>together</a:t>
            </a:r>
            <a:r>
              <a:rPr lang="fi-FI" dirty="0" smtClean="0"/>
              <a:t>, in the </a:t>
            </a:r>
            <a:r>
              <a:rPr lang="fi-FI" dirty="0" err="1" smtClean="0"/>
              <a:t>same</a:t>
            </a:r>
            <a:r>
              <a:rPr lang="fi-FI" dirty="0" smtClean="0"/>
              <a:t> </a:t>
            </a:r>
            <a:r>
              <a:rPr lang="fi-FI" dirty="0" err="1" smtClean="0"/>
              <a:t>organisation</a:t>
            </a:r>
            <a:endParaRPr lang="fi-FI" dirty="0" smtClean="0"/>
          </a:p>
          <a:p>
            <a:r>
              <a:rPr lang="fi-FI" dirty="0" smtClean="0"/>
              <a:t>The social </a:t>
            </a:r>
            <a:r>
              <a:rPr lang="fi-FI" dirty="0" err="1" smtClean="0"/>
              <a:t>sector</a:t>
            </a:r>
            <a:r>
              <a:rPr lang="fi-FI" dirty="0" smtClean="0"/>
              <a:t> </a:t>
            </a:r>
            <a:r>
              <a:rPr lang="fi-FI" dirty="0" err="1" smtClean="0"/>
              <a:t>should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also</a:t>
            </a:r>
            <a:r>
              <a:rPr lang="fi-FI" dirty="0" smtClean="0"/>
              <a:t> </a:t>
            </a:r>
            <a:r>
              <a:rPr lang="fi-FI" dirty="0" err="1" smtClean="0"/>
              <a:t>included</a:t>
            </a:r>
            <a:r>
              <a:rPr lang="fi-FI" dirty="0" smtClean="0"/>
              <a:t> in </a:t>
            </a:r>
            <a:r>
              <a:rPr lang="fi-FI" dirty="0" err="1" smtClean="0"/>
              <a:t>this</a:t>
            </a:r>
            <a:endParaRPr lang="fi-FI" dirty="0" smtClean="0"/>
          </a:p>
          <a:p>
            <a:r>
              <a:rPr lang="fi-FI" dirty="0" err="1" smtClean="0"/>
              <a:t>Many</a:t>
            </a:r>
            <a:r>
              <a:rPr lang="fi-FI" dirty="0" smtClean="0"/>
              <a:t> </a:t>
            </a:r>
            <a:r>
              <a:rPr lang="fi-FI" b="1" dirty="0" err="1" smtClean="0">
                <a:solidFill>
                  <a:schemeClr val="accent1">
                    <a:lumMod val="75000"/>
                  </a:schemeClr>
                </a:solidFill>
              </a:rPr>
              <a:t>municipalities</a:t>
            </a:r>
            <a:r>
              <a:rPr lang="fi-FI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b="1" dirty="0" err="1" smtClean="0">
                <a:solidFill>
                  <a:schemeClr val="accent1">
                    <a:lumMod val="75000"/>
                  </a:schemeClr>
                </a:solidFill>
              </a:rPr>
              <a:t>are</a:t>
            </a:r>
            <a:r>
              <a:rPr lang="fi-FI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b="1" dirty="0" err="1" smtClean="0">
                <a:solidFill>
                  <a:schemeClr val="accent1">
                    <a:lumMod val="75000"/>
                  </a:schemeClr>
                </a:solidFill>
              </a:rPr>
              <a:t>too</a:t>
            </a:r>
            <a:r>
              <a:rPr lang="fi-FI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b="1" dirty="0" err="1" smtClean="0">
                <a:solidFill>
                  <a:schemeClr val="accent1">
                    <a:lumMod val="75000"/>
                  </a:schemeClr>
                </a:solidFill>
              </a:rPr>
              <a:t>small</a:t>
            </a:r>
            <a:r>
              <a:rPr lang="fi-FI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dirty="0" smtClean="0"/>
              <a:t>to </a:t>
            </a:r>
            <a:r>
              <a:rPr lang="fi-FI" dirty="0" err="1" smtClean="0"/>
              <a:t>arrange</a:t>
            </a:r>
            <a:r>
              <a:rPr lang="fi-FI" dirty="0" smtClean="0"/>
              <a:t> </a:t>
            </a:r>
            <a:r>
              <a:rPr lang="fi-FI" dirty="0" err="1" smtClean="0"/>
              <a:t>local</a:t>
            </a:r>
            <a:r>
              <a:rPr lang="fi-FI" dirty="0" smtClean="0"/>
              <a:t> </a:t>
            </a:r>
            <a:r>
              <a:rPr lang="fi-FI" dirty="0" err="1" smtClean="0"/>
              <a:t>healthcare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</a:t>
            </a:r>
            <a:r>
              <a:rPr lang="fi-FI" dirty="0" err="1" smtClean="0"/>
              <a:t>themselves</a:t>
            </a:r>
            <a:r>
              <a:rPr lang="fi-FI" dirty="0" smtClean="0"/>
              <a:t>. </a:t>
            </a:r>
          </a:p>
          <a:p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</a:t>
            </a:r>
            <a:r>
              <a:rPr lang="fi-FI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same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i-FI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big </a:t>
            </a:r>
            <a:r>
              <a:rPr lang="fi-FI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political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i-FI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issue</a:t>
            </a:r>
            <a:endParaRPr lang="fi-FI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fi-FI" dirty="0" smtClean="0"/>
              <a:t>A </a:t>
            </a:r>
            <a:r>
              <a:rPr lang="fi-FI" dirty="0" err="1" smtClean="0"/>
              <a:t>separate</a:t>
            </a:r>
            <a:r>
              <a:rPr lang="fi-FI" dirty="0" smtClean="0"/>
              <a:t> </a:t>
            </a:r>
            <a:r>
              <a:rPr lang="fi-FI" dirty="0" err="1" smtClean="0"/>
              <a:t>central</a:t>
            </a:r>
            <a:r>
              <a:rPr lang="fi-FI" dirty="0" smtClean="0"/>
              <a:t> </a:t>
            </a:r>
            <a:r>
              <a:rPr lang="fi-FI" dirty="0" err="1" smtClean="0"/>
              <a:t>government</a:t>
            </a:r>
            <a:r>
              <a:rPr lang="fi-FI" dirty="0" smtClean="0"/>
              <a:t> </a:t>
            </a:r>
            <a:r>
              <a:rPr lang="fi-FI" dirty="0" err="1" smtClean="0"/>
              <a:t>plan</a:t>
            </a:r>
            <a:r>
              <a:rPr lang="fi-FI" dirty="0" smtClean="0"/>
              <a:t> to </a:t>
            </a:r>
            <a:r>
              <a:rPr lang="fi-FI" dirty="0" err="1" smtClean="0"/>
              <a:t>reduce</a:t>
            </a:r>
            <a:r>
              <a:rPr lang="fi-FI" dirty="0" smtClean="0"/>
              <a:t> the </a:t>
            </a:r>
            <a:r>
              <a:rPr lang="fi-FI" dirty="0" err="1" smtClean="0"/>
              <a:t>number</a:t>
            </a:r>
            <a:r>
              <a:rPr lang="fi-FI" dirty="0" smtClean="0"/>
              <a:t> of </a:t>
            </a:r>
            <a:r>
              <a:rPr lang="fi-FI" dirty="0" err="1" smtClean="0"/>
              <a:t>municipalities</a:t>
            </a:r>
            <a:r>
              <a:rPr lang="fi-FI" dirty="0" smtClean="0"/>
              <a:t> </a:t>
            </a:r>
            <a:r>
              <a:rPr lang="fi-FI" dirty="0" err="1" smtClean="0"/>
              <a:t>more</a:t>
            </a:r>
            <a:r>
              <a:rPr lang="fi-FI" dirty="0" smtClean="0"/>
              <a:t> </a:t>
            </a:r>
            <a:r>
              <a:rPr lang="fi-FI" dirty="0" err="1" smtClean="0"/>
              <a:t>or</a:t>
            </a:r>
            <a:r>
              <a:rPr lang="fi-FI" dirty="0" smtClean="0"/>
              <a:t> </a:t>
            </a:r>
            <a:r>
              <a:rPr lang="fi-FI" dirty="0" err="1" smtClean="0"/>
              <a:t>less</a:t>
            </a:r>
            <a:r>
              <a:rPr lang="fi-FI" dirty="0" smtClean="0"/>
              <a:t> </a:t>
            </a:r>
            <a:r>
              <a:rPr lang="fi-FI" dirty="0" err="1" smtClean="0"/>
              <a:t>drastically</a:t>
            </a:r>
            <a:endParaRPr lang="fi-FI" dirty="0" smtClean="0"/>
          </a:p>
          <a:p>
            <a:pPr lvl="1"/>
            <a:r>
              <a:rPr lang="fi-FI" dirty="0" err="1" smtClean="0"/>
              <a:t>Now</a:t>
            </a:r>
            <a:r>
              <a:rPr lang="fi-FI" dirty="0" smtClean="0"/>
              <a:t> </a:t>
            </a:r>
            <a:r>
              <a:rPr lang="fi-FI" dirty="0" err="1" smtClean="0"/>
              <a:t>over</a:t>
            </a:r>
            <a:r>
              <a:rPr lang="fi-FI" dirty="0" smtClean="0"/>
              <a:t> 300, </a:t>
            </a:r>
            <a:r>
              <a:rPr lang="fi-FI" dirty="0" err="1" smtClean="0"/>
              <a:t>plan</a:t>
            </a:r>
            <a:r>
              <a:rPr lang="fi-FI" dirty="0" smtClean="0"/>
              <a:t>: 50?</a:t>
            </a:r>
          </a:p>
        </p:txBody>
      </p:sp>
    </p:spTree>
    <p:extLst>
      <p:ext uri="{BB962C8B-B14F-4D97-AF65-F5344CB8AC3E}">
        <p14:creationId xmlns:p14="http://schemas.microsoft.com/office/powerpoint/2010/main" val="353305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rmAutofit fontScale="90000"/>
          </a:bodyPr>
          <a:lstStyle/>
          <a:p>
            <a:r>
              <a:rPr lang="fi-FI" dirty="0" err="1" smtClean="0"/>
              <a:t>Size</a:t>
            </a:r>
            <a:r>
              <a:rPr lang="fi-FI" dirty="0" smtClean="0"/>
              <a:t> and </a:t>
            </a:r>
            <a:r>
              <a:rPr lang="fi-FI" dirty="0" err="1" smtClean="0"/>
              <a:t>numbers</a:t>
            </a:r>
            <a:r>
              <a:rPr lang="fi-FI" dirty="0" smtClean="0"/>
              <a:t> of </a:t>
            </a:r>
            <a:r>
              <a:rPr lang="fi-FI" dirty="0" err="1" smtClean="0"/>
              <a:t>municipalities</a:t>
            </a:r>
            <a:r>
              <a:rPr lang="fi-FI" dirty="0" smtClean="0"/>
              <a:t> 2011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 descr="http://www.kunnat.net/fi/tietopankit/tilastot/aluejaot/kuntien-lukumaara/PublishingImages/Vakiluku-kuntakoon-mukaa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519673"/>
            <a:ext cx="8136904" cy="5338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1650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Privatisation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Hole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i-FI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health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i-FI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centers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i-FI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outsourced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i-FI" dirty="0" err="1" smtClean="0"/>
              <a:t>since</a:t>
            </a:r>
            <a:r>
              <a:rPr lang="fi-FI" dirty="0" smtClean="0"/>
              <a:t> 2004</a:t>
            </a:r>
          </a:p>
          <a:p>
            <a:pPr lvl="1"/>
            <a:r>
              <a:rPr lang="fi-FI" dirty="0" smtClean="0"/>
              <a:t>City of Lahti </a:t>
            </a:r>
            <a:r>
              <a:rPr lang="fi-FI" dirty="0" err="1" smtClean="0"/>
              <a:t>started</a:t>
            </a:r>
            <a:r>
              <a:rPr lang="fi-FI" dirty="0" smtClean="0"/>
              <a:t> with </a:t>
            </a:r>
            <a:r>
              <a:rPr lang="fi-FI" dirty="0" err="1" smtClean="0"/>
              <a:t>its</a:t>
            </a:r>
            <a:r>
              <a:rPr lang="fi-FI" dirty="0" smtClean="0"/>
              <a:t> </a:t>
            </a:r>
            <a:r>
              <a:rPr lang="fi-FI" dirty="0" err="1" smtClean="0"/>
              <a:t>central</a:t>
            </a:r>
            <a:r>
              <a:rPr lang="fi-FI" dirty="0" smtClean="0"/>
              <a:t> - </a:t>
            </a:r>
            <a:r>
              <a:rPr lang="fi-FI" dirty="0" err="1" smtClean="0"/>
              <a:t>region</a:t>
            </a:r>
            <a:endParaRPr lang="fi-FI" dirty="0" smtClean="0"/>
          </a:p>
          <a:p>
            <a:pPr lvl="1"/>
            <a:r>
              <a:rPr lang="fi-FI" dirty="0" smtClean="0"/>
              <a:t>At </a:t>
            </a:r>
            <a:r>
              <a:rPr lang="fi-FI" dirty="0" err="1" smtClean="0"/>
              <a:t>peak</a:t>
            </a:r>
            <a:r>
              <a:rPr lang="fi-FI" dirty="0" smtClean="0"/>
              <a:t> </a:t>
            </a:r>
            <a:r>
              <a:rPr lang="fi-FI" dirty="0" err="1" smtClean="0"/>
              <a:t>there</a:t>
            </a:r>
            <a:r>
              <a:rPr lang="fi-FI" dirty="0" smtClean="0"/>
              <a:t> </a:t>
            </a:r>
            <a:r>
              <a:rPr lang="fi-FI" dirty="0" err="1" smtClean="0"/>
              <a:t>were</a:t>
            </a:r>
            <a:r>
              <a:rPr lang="fi-FI" dirty="0" smtClean="0"/>
              <a:t> 40 </a:t>
            </a:r>
            <a:r>
              <a:rPr lang="fi-FI" dirty="0" err="1" smtClean="0"/>
              <a:t>outsourced</a:t>
            </a:r>
            <a:r>
              <a:rPr lang="fi-FI" dirty="0" smtClean="0"/>
              <a:t> </a:t>
            </a:r>
            <a:r>
              <a:rPr lang="fi-FI" dirty="0" err="1" smtClean="0"/>
              <a:t>centers</a:t>
            </a:r>
            <a:r>
              <a:rPr lang="fi-FI" dirty="0" smtClean="0"/>
              <a:t>, </a:t>
            </a:r>
            <a:r>
              <a:rPr lang="fi-FI" dirty="0" err="1" smtClean="0"/>
              <a:t>now</a:t>
            </a:r>
            <a:r>
              <a:rPr lang="fi-FI" dirty="0" smtClean="0"/>
              <a:t> 38, </a:t>
            </a:r>
            <a:r>
              <a:rPr lang="fi-FI" dirty="0" err="1" smtClean="0"/>
              <a:t>soon</a:t>
            </a:r>
            <a:r>
              <a:rPr lang="fi-FI" dirty="0" smtClean="0"/>
              <a:t> 40 </a:t>
            </a:r>
            <a:r>
              <a:rPr lang="fi-FI" dirty="0" err="1" smtClean="0"/>
              <a:t>again</a:t>
            </a:r>
            <a:r>
              <a:rPr lang="fi-FI" dirty="0" smtClean="0"/>
              <a:t> (Samaria/Espoo and Hakunila/Vantaa as new </a:t>
            </a:r>
            <a:r>
              <a:rPr lang="fi-FI" dirty="0" err="1" smtClean="0"/>
              <a:t>ones</a:t>
            </a:r>
            <a:r>
              <a:rPr lang="fi-FI" dirty="0" smtClean="0"/>
              <a:t>) </a:t>
            </a:r>
          </a:p>
          <a:p>
            <a:pPr lvl="2"/>
            <a:r>
              <a:rPr lang="fi-FI" dirty="0" err="1" smtClean="0"/>
              <a:t>Lack</a:t>
            </a:r>
            <a:r>
              <a:rPr lang="fi-FI" dirty="0" smtClean="0"/>
              <a:t> of </a:t>
            </a:r>
            <a:r>
              <a:rPr lang="fi-FI" dirty="0" err="1" smtClean="0"/>
              <a:t>GP:s</a:t>
            </a:r>
            <a:endParaRPr lang="fi-FI" dirty="0" smtClean="0"/>
          </a:p>
          <a:p>
            <a:pPr lvl="2"/>
            <a:r>
              <a:rPr lang="fi-FI" dirty="0" err="1" smtClean="0"/>
              <a:t>Monetary</a:t>
            </a:r>
            <a:r>
              <a:rPr lang="fi-FI" dirty="0" smtClean="0"/>
              <a:t> </a:t>
            </a:r>
            <a:r>
              <a:rPr lang="fi-FI" dirty="0" err="1" smtClean="0"/>
              <a:t>savings</a:t>
            </a:r>
            <a:endParaRPr lang="fi-FI" dirty="0" smtClean="0"/>
          </a:p>
          <a:p>
            <a:pPr lvl="2"/>
            <a:r>
              <a:rPr lang="fi-FI" dirty="0" err="1" smtClean="0"/>
              <a:t>Organisational</a:t>
            </a:r>
            <a:r>
              <a:rPr lang="fi-FI" dirty="0" smtClean="0"/>
              <a:t> </a:t>
            </a:r>
            <a:r>
              <a:rPr lang="fi-FI" dirty="0" err="1" smtClean="0"/>
              <a:t>changes</a:t>
            </a:r>
            <a:endParaRPr lang="fi-FI" dirty="0" smtClean="0"/>
          </a:p>
          <a:p>
            <a:pPr lvl="2"/>
            <a:r>
              <a:rPr lang="fi-FI" dirty="0" err="1" smtClean="0"/>
              <a:t>Ideological</a:t>
            </a:r>
            <a:r>
              <a:rPr lang="fi-FI" dirty="0" smtClean="0"/>
              <a:t> </a:t>
            </a:r>
            <a:r>
              <a:rPr lang="fi-FI" dirty="0" err="1" smtClean="0"/>
              <a:t>reasons</a:t>
            </a:r>
            <a:r>
              <a:rPr lang="fi-FI" dirty="0" smtClean="0"/>
              <a:t> (</a:t>
            </a:r>
            <a:r>
              <a:rPr lang="fi-FI" dirty="0" err="1" smtClean="0"/>
              <a:t>private</a:t>
            </a:r>
            <a:r>
              <a:rPr lang="fi-FI" dirty="0" smtClean="0"/>
              <a:t> = </a:t>
            </a:r>
            <a:r>
              <a:rPr lang="fi-FI" dirty="0" err="1" smtClean="0"/>
              <a:t>more</a:t>
            </a:r>
            <a:r>
              <a:rPr lang="fi-FI" dirty="0" smtClean="0"/>
              <a:t> </a:t>
            </a:r>
            <a:r>
              <a:rPr lang="fi-FI" dirty="0" err="1" smtClean="0"/>
              <a:t>efficient</a:t>
            </a:r>
            <a:r>
              <a:rPr lang="fi-FI" dirty="0" smtClean="0"/>
              <a:t>)</a:t>
            </a:r>
          </a:p>
          <a:p>
            <a:r>
              <a:rPr lang="fi-FI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Hired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i-FI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GP:s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i-FI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through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i-FI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companies</a:t>
            </a:r>
            <a:endParaRPr lang="fi-FI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fi-FI" dirty="0" err="1" smtClean="0"/>
              <a:t>Since</a:t>
            </a:r>
            <a:r>
              <a:rPr lang="fi-FI" dirty="0" smtClean="0"/>
              <a:t> 2000, </a:t>
            </a:r>
            <a:r>
              <a:rPr lang="fi-FI" dirty="0" err="1" smtClean="0"/>
              <a:t>first</a:t>
            </a:r>
            <a:r>
              <a:rPr lang="fi-FI" dirty="0" smtClean="0"/>
              <a:t> in out of </a:t>
            </a:r>
            <a:r>
              <a:rPr lang="fi-FI" dirty="0" err="1" smtClean="0"/>
              <a:t>hours</a:t>
            </a:r>
            <a:r>
              <a:rPr lang="fi-FI" dirty="0" smtClean="0"/>
              <a:t> </a:t>
            </a:r>
            <a:r>
              <a:rPr lang="fi-FI" dirty="0" err="1" smtClean="0"/>
              <a:t>work</a:t>
            </a:r>
            <a:endParaRPr lang="fi-FI" dirty="0" smtClean="0"/>
          </a:p>
          <a:p>
            <a:pPr lvl="1"/>
            <a:r>
              <a:rPr lang="fi-FI" dirty="0" err="1" smtClean="0"/>
              <a:t>Now</a:t>
            </a:r>
            <a:r>
              <a:rPr lang="fi-FI" dirty="0" smtClean="0"/>
              <a:t> </a:t>
            </a:r>
            <a:r>
              <a:rPr lang="fi-FI" dirty="0" err="1" smtClean="0"/>
              <a:t>also</a:t>
            </a:r>
            <a:r>
              <a:rPr lang="fi-FI" dirty="0" smtClean="0"/>
              <a:t> long </a:t>
            </a:r>
            <a:r>
              <a:rPr lang="fi-FI" dirty="0" err="1" smtClean="0"/>
              <a:t>lasting</a:t>
            </a:r>
            <a:r>
              <a:rPr lang="fi-FI" dirty="0" smtClean="0"/>
              <a:t> </a:t>
            </a:r>
            <a:r>
              <a:rPr lang="fi-FI" dirty="0" err="1" smtClean="0"/>
              <a:t>contracts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402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Private</a:t>
            </a:r>
            <a:r>
              <a:rPr lang="fi-FI" dirty="0" smtClean="0"/>
              <a:t> </a:t>
            </a:r>
            <a:r>
              <a:rPr lang="fi-FI" dirty="0" err="1" smtClean="0"/>
              <a:t>Companies</a:t>
            </a:r>
            <a:r>
              <a:rPr lang="fi-FI" dirty="0" smtClean="0"/>
              <a:t> (</a:t>
            </a:r>
            <a:r>
              <a:rPr lang="fi-FI" dirty="0" err="1" smtClean="0"/>
              <a:t>revenue</a:t>
            </a:r>
            <a:r>
              <a:rPr lang="fi-FI" dirty="0" smtClean="0"/>
              <a:t> 2011)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err="1" smtClean="0">
                <a:solidFill>
                  <a:schemeClr val="accent2">
                    <a:lumMod val="75000"/>
                  </a:schemeClr>
                </a:solidFill>
              </a:rPr>
              <a:t>Attendo-Medone</a:t>
            </a:r>
            <a:r>
              <a:rPr lang="fi-FI" dirty="0" smtClean="0">
                <a:solidFill>
                  <a:schemeClr val="accent2">
                    <a:lumMod val="75000"/>
                  </a:schemeClr>
                </a:solidFill>
              </a:rPr>
              <a:t>		250 </a:t>
            </a:r>
            <a:r>
              <a:rPr lang="fi-FI" dirty="0" err="1" smtClean="0">
                <a:solidFill>
                  <a:schemeClr val="accent2">
                    <a:lumMod val="75000"/>
                  </a:schemeClr>
                </a:solidFill>
              </a:rPr>
              <a:t>mill</a:t>
            </a:r>
            <a:r>
              <a:rPr lang="fi-FI" dirty="0" smtClean="0">
                <a:solidFill>
                  <a:schemeClr val="accent2">
                    <a:lumMod val="75000"/>
                  </a:schemeClr>
                </a:solidFill>
              </a:rPr>
              <a:t> €	</a:t>
            </a:r>
          </a:p>
          <a:p>
            <a:r>
              <a:rPr lang="fi-FI" dirty="0" err="1" smtClean="0">
                <a:solidFill>
                  <a:schemeClr val="accent2">
                    <a:lumMod val="75000"/>
                  </a:schemeClr>
                </a:solidFill>
              </a:rPr>
              <a:t>Mediverkko</a:t>
            </a:r>
            <a:r>
              <a:rPr lang="fi-FI" dirty="0" smtClean="0">
                <a:solidFill>
                  <a:schemeClr val="accent2">
                    <a:lumMod val="75000"/>
                  </a:schemeClr>
                </a:solidFill>
              </a:rPr>
              <a:t> 		65 </a:t>
            </a:r>
            <a:r>
              <a:rPr lang="fi-FI" dirty="0" err="1" smtClean="0">
                <a:solidFill>
                  <a:schemeClr val="accent2">
                    <a:lumMod val="75000"/>
                  </a:schemeClr>
                </a:solidFill>
              </a:rPr>
              <a:t>mill</a:t>
            </a:r>
            <a:r>
              <a:rPr lang="fi-FI" dirty="0" smtClean="0">
                <a:solidFill>
                  <a:schemeClr val="accent2">
                    <a:lumMod val="75000"/>
                  </a:schemeClr>
                </a:solidFill>
              </a:rPr>
              <a:t> €</a:t>
            </a:r>
          </a:p>
          <a:p>
            <a:r>
              <a:rPr lang="fi-FI" dirty="0" smtClean="0">
                <a:solidFill>
                  <a:schemeClr val="accent2">
                    <a:lumMod val="75000"/>
                  </a:schemeClr>
                </a:solidFill>
              </a:rPr>
              <a:t>Pihlajalinna 		30 </a:t>
            </a:r>
            <a:r>
              <a:rPr lang="fi-FI" dirty="0" err="1" smtClean="0">
                <a:solidFill>
                  <a:schemeClr val="accent2">
                    <a:lumMod val="75000"/>
                  </a:schemeClr>
                </a:solidFill>
              </a:rPr>
              <a:t>mill</a:t>
            </a:r>
            <a:r>
              <a:rPr lang="fi-FI" dirty="0" smtClean="0">
                <a:solidFill>
                  <a:schemeClr val="accent2">
                    <a:lumMod val="75000"/>
                  </a:schemeClr>
                </a:solidFill>
              </a:rPr>
              <a:t> €</a:t>
            </a:r>
          </a:p>
          <a:p>
            <a:r>
              <a:rPr lang="fi-FI" dirty="0" err="1" smtClean="0">
                <a:solidFill>
                  <a:schemeClr val="accent2">
                    <a:lumMod val="75000"/>
                  </a:schemeClr>
                </a:solidFill>
              </a:rPr>
              <a:t>Coronaria</a:t>
            </a:r>
            <a:r>
              <a:rPr lang="fi-FI" dirty="0" smtClean="0">
                <a:solidFill>
                  <a:schemeClr val="accent2">
                    <a:lumMod val="75000"/>
                  </a:schemeClr>
                </a:solidFill>
              </a:rPr>
              <a:t> 			20 </a:t>
            </a:r>
            <a:r>
              <a:rPr lang="fi-FI" dirty="0" err="1" smtClean="0">
                <a:solidFill>
                  <a:schemeClr val="accent2">
                    <a:lumMod val="75000"/>
                  </a:schemeClr>
                </a:solidFill>
              </a:rPr>
              <a:t>mill</a:t>
            </a:r>
            <a:r>
              <a:rPr lang="fi-FI" dirty="0" smtClean="0">
                <a:solidFill>
                  <a:schemeClr val="accent2">
                    <a:lumMod val="75000"/>
                  </a:schemeClr>
                </a:solidFill>
              </a:rPr>
              <a:t> €</a:t>
            </a:r>
          </a:p>
          <a:p>
            <a:r>
              <a:rPr lang="fi-FI" dirty="0" err="1">
                <a:solidFill>
                  <a:schemeClr val="accent2">
                    <a:lumMod val="75000"/>
                  </a:schemeClr>
                </a:solidFill>
              </a:rPr>
              <a:t>MediRadix</a:t>
            </a:r>
            <a:r>
              <a:rPr lang="fi-FI" dirty="0">
                <a:solidFill>
                  <a:schemeClr val="accent2">
                    <a:lumMod val="75000"/>
                  </a:schemeClr>
                </a:solidFill>
              </a:rPr>
              <a:t>	 		12 </a:t>
            </a:r>
            <a:r>
              <a:rPr lang="fi-FI" dirty="0" err="1">
                <a:solidFill>
                  <a:schemeClr val="accent2">
                    <a:lumMod val="75000"/>
                  </a:schemeClr>
                </a:solidFill>
              </a:rPr>
              <a:t>mill</a:t>
            </a:r>
            <a:r>
              <a:rPr lang="fi-FI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dirty="0" smtClean="0">
                <a:solidFill>
                  <a:schemeClr val="accent2">
                    <a:lumMod val="75000"/>
                  </a:schemeClr>
                </a:solidFill>
              </a:rPr>
              <a:t>€</a:t>
            </a:r>
          </a:p>
          <a:p>
            <a:r>
              <a:rPr lang="fi-FI" dirty="0" err="1" smtClean="0">
                <a:solidFill>
                  <a:schemeClr val="accent2">
                    <a:lumMod val="75000"/>
                  </a:schemeClr>
                </a:solidFill>
              </a:rPr>
              <a:t>Doctagon</a:t>
            </a:r>
            <a:r>
              <a:rPr lang="fi-FI" dirty="0" smtClean="0">
                <a:solidFill>
                  <a:schemeClr val="accent2">
                    <a:lumMod val="75000"/>
                  </a:schemeClr>
                </a:solidFill>
              </a:rPr>
              <a:t> 			11 </a:t>
            </a:r>
            <a:r>
              <a:rPr lang="fi-FI" dirty="0" err="1" smtClean="0">
                <a:solidFill>
                  <a:schemeClr val="accent2">
                    <a:lumMod val="75000"/>
                  </a:schemeClr>
                </a:solidFill>
              </a:rPr>
              <a:t>mill</a:t>
            </a:r>
            <a:r>
              <a:rPr lang="fi-FI" dirty="0" smtClean="0">
                <a:solidFill>
                  <a:schemeClr val="accent2">
                    <a:lumMod val="75000"/>
                  </a:schemeClr>
                </a:solidFill>
              </a:rPr>
              <a:t> €</a:t>
            </a:r>
          </a:p>
          <a:p>
            <a:r>
              <a:rPr lang="fi-FI" dirty="0" smtClean="0">
                <a:solidFill>
                  <a:schemeClr val="accent2">
                    <a:lumMod val="75000"/>
                  </a:schemeClr>
                </a:solidFill>
              </a:rPr>
              <a:t>MAST Data 		4 </a:t>
            </a:r>
            <a:r>
              <a:rPr lang="fi-FI" dirty="0" err="1" smtClean="0">
                <a:solidFill>
                  <a:schemeClr val="accent2">
                    <a:lumMod val="75000"/>
                  </a:schemeClr>
                </a:solidFill>
              </a:rPr>
              <a:t>mill</a:t>
            </a:r>
            <a:r>
              <a:rPr lang="fi-FI" dirty="0" smtClean="0">
                <a:solidFill>
                  <a:schemeClr val="accent2">
                    <a:lumMod val="75000"/>
                  </a:schemeClr>
                </a:solidFill>
              </a:rPr>
              <a:t> €</a:t>
            </a:r>
          </a:p>
          <a:p>
            <a:r>
              <a:rPr lang="fi-FI" dirty="0" err="1" smtClean="0">
                <a:solidFill>
                  <a:schemeClr val="accent2">
                    <a:lumMod val="75000"/>
                  </a:schemeClr>
                </a:solidFill>
              </a:rPr>
              <a:t>MediVida</a:t>
            </a:r>
            <a:r>
              <a:rPr lang="fi-FI" dirty="0" smtClean="0">
                <a:solidFill>
                  <a:schemeClr val="accent2">
                    <a:lumMod val="75000"/>
                  </a:schemeClr>
                </a:solidFill>
              </a:rPr>
              <a:t> 			2 </a:t>
            </a:r>
            <a:r>
              <a:rPr lang="fi-FI" dirty="0" err="1" smtClean="0">
                <a:solidFill>
                  <a:schemeClr val="accent2">
                    <a:lumMod val="75000"/>
                  </a:schemeClr>
                </a:solidFill>
              </a:rPr>
              <a:t>mill</a:t>
            </a:r>
            <a:r>
              <a:rPr lang="fi-FI" dirty="0" smtClean="0">
                <a:solidFill>
                  <a:schemeClr val="accent2">
                    <a:lumMod val="75000"/>
                  </a:schemeClr>
                </a:solidFill>
              </a:rPr>
              <a:t> €</a:t>
            </a:r>
          </a:p>
          <a:p>
            <a:r>
              <a:rPr lang="fi-FI" dirty="0" err="1" smtClean="0">
                <a:solidFill>
                  <a:schemeClr val="accent2">
                    <a:lumMod val="75000"/>
                  </a:schemeClr>
                </a:solidFill>
              </a:rPr>
              <a:t>Puumedi</a:t>
            </a:r>
            <a:endParaRPr lang="fi-FI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fi-FI" dirty="0" err="1" smtClean="0">
                <a:solidFill>
                  <a:schemeClr val="accent2">
                    <a:lumMod val="75000"/>
                  </a:schemeClr>
                </a:solidFill>
              </a:rPr>
              <a:t>Terveydenhuolto.com</a:t>
            </a:r>
            <a:endParaRPr lang="fi-FI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04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How </a:t>
            </a:r>
            <a:r>
              <a:rPr lang="fi-FI" dirty="0" err="1" smtClean="0"/>
              <a:t>much</a:t>
            </a:r>
            <a:r>
              <a:rPr lang="fi-FI" dirty="0" smtClean="0"/>
              <a:t> of the </a:t>
            </a:r>
            <a:r>
              <a:rPr lang="fi-FI" dirty="0" err="1" smtClean="0"/>
              <a:t>healthproduction-labour</a:t>
            </a:r>
            <a:r>
              <a:rPr lang="fi-FI" dirty="0" smtClean="0"/>
              <a:t> is </a:t>
            </a:r>
            <a:r>
              <a:rPr lang="fi-FI" dirty="0" err="1" smtClean="0"/>
              <a:t>outsourced</a:t>
            </a:r>
            <a:r>
              <a:rPr lang="fi-FI" dirty="0" smtClean="0"/>
              <a:t>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23528" y="2564904"/>
            <a:ext cx="8229600" cy="4525963"/>
          </a:xfrm>
        </p:spPr>
        <p:txBody>
          <a:bodyPr/>
          <a:lstStyle/>
          <a:p>
            <a:r>
              <a:rPr lang="fi-FI" dirty="0" smtClean="0"/>
              <a:t>In </a:t>
            </a:r>
            <a:r>
              <a:rPr lang="fi-FI" dirty="0" err="1" smtClean="0"/>
              <a:t>primary</a:t>
            </a:r>
            <a:r>
              <a:rPr lang="fi-FI" dirty="0" smtClean="0"/>
              <a:t> </a:t>
            </a:r>
            <a:r>
              <a:rPr lang="fi-FI" dirty="0" err="1" smtClean="0"/>
              <a:t>care</a:t>
            </a:r>
            <a:r>
              <a:rPr lang="fi-FI" dirty="0" smtClean="0"/>
              <a:t> 7%</a:t>
            </a:r>
          </a:p>
          <a:p>
            <a:r>
              <a:rPr lang="fi-FI" dirty="0" smtClean="0"/>
              <a:t>In </a:t>
            </a:r>
            <a:r>
              <a:rPr lang="fi-FI" dirty="0" err="1" smtClean="0"/>
              <a:t>secondary</a:t>
            </a:r>
            <a:r>
              <a:rPr lang="fi-FI" dirty="0" smtClean="0"/>
              <a:t> and </a:t>
            </a:r>
            <a:r>
              <a:rPr lang="fi-FI" dirty="0" err="1" smtClean="0"/>
              <a:t>tetiary</a:t>
            </a:r>
            <a:r>
              <a:rPr lang="fi-FI" dirty="0" smtClean="0"/>
              <a:t> </a:t>
            </a:r>
            <a:r>
              <a:rPr lang="fi-FI" dirty="0" err="1" smtClean="0"/>
              <a:t>care</a:t>
            </a:r>
            <a:r>
              <a:rPr lang="fi-FI" dirty="0" smtClean="0"/>
              <a:t>  1,7 %</a:t>
            </a:r>
          </a:p>
          <a:p>
            <a:pPr lvl="1"/>
            <a:r>
              <a:rPr lang="fi-FI" dirty="0" smtClean="0"/>
              <a:t>In </a:t>
            </a:r>
            <a:r>
              <a:rPr lang="fi-FI" dirty="0" err="1" smtClean="0"/>
              <a:t>both</a:t>
            </a:r>
            <a:r>
              <a:rPr lang="fi-FI" dirty="0" smtClean="0"/>
              <a:t>: </a:t>
            </a:r>
            <a:r>
              <a:rPr lang="fi-FI" dirty="0" err="1" smtClean="0"/>
              <a:t>very</a:t>
            </a:r>
            <a:r>
              <a:rPr lang="fi-FI" dirty="0" smtClean="0"/>
              <a:t> </a:t>
            </a:r>
            <a:r>
              <a:rPr lang="fi-FI" dirty="0" err="1" smtClean="0"/>
              <a:t>wide</a:t>
            </a:r>
            <a:r>
              <a:rPr lang="fi-FI" dirty="0" smtClean="0"/>
              <a:t> </a:t>
            </a:r>
            <a:r>
              <a:rPr lang="fi-FI" dirty="0" err="1" smtClean="0"/>
              <a:t>geographical</a:t>
            </a:r>
            <a:r>
              <a:rPr lang="fi-FI" dirty="0" smtClean="0"/>
              <a:t> </a:t>
            </a:r>
            <a:r>
              <a:rPr lang="fi-FI" dirty="0" err="1" smtClean="0"/>
              <a:t>differences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561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631</Words>
  <Application>Microsoft Office PowerPoint</Application>
  <PresentationFormat>Skærmshow (4:3)</PresentationFormat>
  <Paragraphs>133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17</vt:i4>
      </vt:variant>
    </vt:vector>
  </HeadingPairs>
  <TitlesOfParts>
    <vt:vector size="18" baseType="lpstr">
      <vt:lpstr>Office-teema</vt:lpstr>
      <vt:lpstr>Primary care in Finland</vt:lpstr>
      <vt:lpstr>Topics</vt:lpstr>
      <vt:lpstr>Arto Virtanen</vt:lpstr>
      <vt:lpstr>Municipalities responsabilities are changing</vt:lpstr>
      <vt:lpstr>Reasonings for systemchange</vt:lpstr>
      <vt:lpstr>Size and numbers of municipalities 2011</vt:lpstr>
      <vt:lpstr>Privatisation</vt:lpstr>
      <vt:lpstr>Private Companies (revenue 2011)</vt:lpstr>
      <vt:lpstr>How much of the healthproduction-labour is outsourced?</vt:lpstr>
      <vt:lpstr>General medicine is improving its brand</vt:lpstr>
      <vt:lpstr>Work-happiness  (Lääkärilehti: Harri Haimakainen, Arto Vehviläinen, Esko Kumpusalo Vsk. 66 • Nr: 42 / 2011 • s. 3133 - 3138)</vt:lpstr>
      <vt:lpstr>PowerPoint-præsentation</vt:lpstr>
      <vt:lpstr>Officially 2 payment systems</vt:lpstr>
      <vt:lpstr>Many-many local agreements</vt:lpstr>
      <vt:lpstr>Salaries developments</vt:lpstr>
      <vt:lpstr>Wages</vt:lpstr>
      <vt:lpstr>Let´s keep us fit It helps in keeping others fit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Perusterveydenhuolto Suomessa</dc:title>
  <dc:creator>Arto</dc:creator>
  <cp:lastModifiedBy>Tina Pedersen</cp:lastModifiedBy>
  <cp:revision>36</cp:revision>
  <dcterms:created xsi:type="dcterms:W3CDTF">2012-08-01T12:15:26Z</dcterms:created>
  <dcterms:modified xsi:type="dcterms:W3CDTF">2012-09-21T12:25:19Z</dcterms:modified>
</cp:coreProperties>
</file>